
<file path=[Content_Types].xml><?xml version="1.0" encoding="utf-8"?>
<Types xmlns="http://schemas.openxmlformats.org/package/2006/content-types">
  <Default Extension="emf" ContentType="image/x-emf"/>
  <Default Extension="glb" ContentType="model/gltf.binary"/>
  <Default Extension="jpeg" ContentType="image/jpeg"/>
  <Default Extension="jpg" ContentType="image/jpeg"/>
  <Default Extension="png" ContentType="image/png"/>
  <Default Extension="pptx" ContentType="application/vnd.openxmlformats-officedocument.presentationml.presentation"/>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7" r:id="rId2"/>
    <p:sldId id="273" r:id="rId3"/>
    <p:sldId id="260" r:id="rId4"/>
    <p:sldId id="272" r:id="rId5"/>
    <p:sldId id="274"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1330" y="31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png>
</file>

<file path=ppt/media/image3.png>
</file>

<file path=ppt/media/image4.jpg>
</file>

<file path=ppt/media/image5.jp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51C898-7DCD-4FF5-A022-5CDECA4C8911}" type="datetimeFigureOut">
              <a:rPr lang="en-IN" smtClean="0"/>
              <a:t>29-03-2023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843D7C-8B0D-4438-B77E-09EF2032250E}" type="slidenum">
              <a:rPr lang="en-IN" smtClean="0"/>
              <a:t>‹#›</a:t>
            </a:fld>
            <a:endParaRPr lang="en-IN"/>
          </a:p>
        </p:txBody>
      </p:sp>
    </p:spTree>
    <p:extLst>
      <p:ext uri="{BB962C8B-B14F-4D97-AF65-F5344CB8AC3E}">
        <p14:creationId xmlns:p14="http://schemas.microsoft.com/office/powerpoint/2010/main" val="282005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1"/>
        <p:cNvGrpSpPr/>
        <p:nvPr/>
      </p:nvGrpSpPr>
      <p:grpSpPr>
        <a:xfrm>
          <a:off x="0" y="0"/>
          <a:ext cx="0" cy="0"/>
          <a:chOff x="0" y="0"/>
          <a:chExt cx="0" cy="0"/>
        </a:xfrm>
      </p:grpSpPr>
      <p:sp>
        <p:nvSpPr>
          <p:cNvPr id="2512" name="Google Shape;2512;g1fd5d481548_2_19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13" name="Google Shape;2513;g1fd5d481548_2_1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0"/>
        <p:cNvGrpSpPr/>
        <p:nvPr/>
      </p:nvGrpSpPr>
      <p:grpSpPr>
        <a:xfrm>
          <a:off x="0" y="0"/>
          <a:ext cx="0" cy="0"/>
          <a:chOff x="0" y="0"/>
          <a:chExt cx="0" cy="0"/>
        </a:xfrm>
      </p:grpSpPr>
      <p:sp>
        <p:nvSpPr>
          <p:cNvPr id="2521" name="Google Shape;2521;g1fd5d481548_2_20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22" name="Google Shape;2522;g1fd5d481548_2_2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1fd5d481548_2_2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42" name="Google Shape;2542;g1fd5d481548_2_2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39CC4E-E58A-E00D-BE1D-44FEFE7461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5D0E2FF-12B5-8FC8-6196-D77DFF14F6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299E145-F5FE-3EE7-CB67-8F3FA8477C9E}"/>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5" name="Footer Placeholder 4">
            <a:extLst>
              <a:ext uri="{FF2B5EF4-FFF2-40B4-BE49-F238E27FC236}">
                <a16:creationId xmlns:a16="http://schemas.microsoft.com/office/drawing/2014/main" id="{32FA0CCF-1B83-9CAB-2D1C-F880C073EF7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BECCB86-74A6-AB76-B3FE-535B15091ACA}"/>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1661038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F974E-57A7-7DCE-7B64-0F45794A59E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D1ED17-8116-6BF5-9B96-49BA53ABA5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0A37FE-A110-8A99-9440-F4074AC8905B}"/>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5" name="Footer Placeholder 4">
            <a:extLst>
              <a:ext uri="{FF2B5EF4-FFF2-40B4-BE49-F238E27FC236}">
                <a16:creationId xmlns:a16="http://schemas.microsoft.com/office/drawing/2014/main" id="{7D711B00-6F7D-B9A2-04E0-86CD754003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3EBE211-568F-D6A8-4308-F1AD8A3E3903}"/>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4108452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73E57C-945F-A206-2A19-30C6BAEDDF0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1BFC407-8C27-90C4-4E2D-5D6652BAB51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EEBBF4C-938A-04DC-1381-AA4BF680B16A}"/>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5" name="Footer Placeholder 4">
            <a:extLst>
              <a:ext uri="{FF2B5EF4-FFF2-40B4-BE49-F238E27FC236}">
                <a16:creationId xmlns:a16="http://schemas.microsoft.com/office/drawing/2014/main" id="{D8BB39CA-90FF-715B-8D7D-8709942827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462196-B473-94D8-1DAA-D7834D5E0819}"/>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9652599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p:cSld name="Title">
    <p:bg>
      <p:bgPr>
        <a:solidFill>
          <a:schemeClr val="lt1"/>
        </a:solidFill>
        <a:effectLst/>
      </p:bgPr>
    </p:bg>
    <p:spTree>
      <p:nvGrpSpPr>
        <p:cNvPr id="1" name="Shape 2320"/>
        <p:cNvGrpSpPr/>
        <p:nvPr/>
      </p:nvGrpSpPr>
      <p:grpSpPr>
        <a:xfrm>
          <a:off x="0" y="0"/>
          <a:ext cx="0" cy="0"/>
          <a:chOff x="0" y="0"/>
          <a:chExt cx="0" cy="0"/>
        </a:xfrm>
      </p:grpSpPr>
      <p:sp>
        <p:nvSpPr>
          <p:cNvPr id="2321" name="Google Shape;2321;g1fd5d481548_2_6"/>
          <p:cNvSpPr txBox="1">
            <a:spLocks noGrp="1"/>
          </p:cNvSpPr>
          <p:nvPr>
            <p:ph type="ctrTitle"/>
          </p:nvPr>
        </p:nvSpPr>
        <p:spPr>
          <a:xfrm>
            <a:off x="6367054" y="2116182"/>
            <a:ext cx="5491571" cy="1514019"/>
          </a:xfrm>
          <a:prstGeom prst="rect">
            <a:avLst/>
          </a:prstGeom>
          <a:noFill/>
          <a:ln>
            <a:noFill/>
          </a:ln>
        </p:spPr>
        <p:txBody>
          <a:bodyPr spcFirstLastPara="1" wrap="square" lIns="0" tIns="0" rIns="0" bIns="0" anchor="b" anchorCtr="0">
            <a:noAutofit/>
          </a:bodyPr>
          <a:lstStyle>
            <a:lvl1pPr lvl="0" algn="l">
              <a:lnSpc>
                <a:spcPct val="90000"/>
              </a:lnSpc>
              <a:spcBef>
                <a:spcPts val="0"/>
              </a:spcBef>
              <a:spcAft>
                <a:spcPts val="0"/>
              </a:spcAft>
              <a:buClr>
                <a:schemeClr val="dk1"/>
              </a:buClr>
              <a:buSzPts val="6000"/>
              <a:buFont typeface="Franklin Gothic"/>
              <a:buNone/>
              <a:defRPr sz="6000" b="1" i="0">
                <a:solidFill>
                  <a:schemeClr val="dk1"/>
                </a:solidFill>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grpSp>
        <p:nvGrpSpPr>
          <p:cNvPr id="2322" name="Google Shape;2322;g1fd5d481548_2_6"/>
          <p:cNvGrpSpPr/>
          <p:nvPr/>
        </p:nvGrpSpPr>
        <p:grpSpPr>
          <a:xfrm>
            <a:off x="1" y="758752"/>
            <a:ext cx="6099248" cy="6099248"/>
            <a:chOff x="0" y="12289"/>
            <a:chExt cx="3550" cy="3551"/>
          </a:xfrm>
        </p:grpSpPr>
        <p:sp>
          <p:nvSpPr>
            <p:cNvPr id="2323" name="Google Shape;2323;g1fd5d481548_2_6"/>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Libre Franklin"/>
                <a:ea typeface="Libre Franklin"/>
                <a:cs typeface="Libre Franklin"/>
                <a:sym typeface="Libre Franklin"/>
              </a:endParaRPr>
            </a:p>
          </p:txBody>
        </p:sp>
        <p:sp>
          <p:nvSpPr>
            <p:cNvPr id="2324" name="Google Shape;2324;g1fd5d481548_2_6"/>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Libre Franklin"/>
                <a:ea typeface="Libre Franklin"/>
                <a:cs typeface="Libre Franklin"/>
                <a:sym typeface="Libre Franklin"/>
              </a:endParaRPr>
            </a:p>
          </p:txBody>
        </p:sp>
        <p:sp>
          <p:nvSpPr>
            <p:cNvPr id="2325" name="Google Shape;2325;g1fd5d481548_2_6"/>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Libre Franklin"/>
                <a:ea typeface="Libre Franklin"/>
                <a:cs typeface="Libre Franklin"/>
                <a:sym typeface="Libre Franklin"/>
              </a:endParaRPr>
            </a:p>
          </p:txBody>
        </p:sp>
      </p:grpSp>
      <p:sp>
        <p:nvSpPr>
          <p:cNvPr id="2326" name="Google Shape;2326;g1fd5d481548_2_6"/>
          <p:cNvSpPr txBox="1">
            <a:spLocks noGrp="1"/>
          </p:cNvSpPr>
          <p:nvPr>
            <p:ph type="body" idx="1"/>
          </p:nvPr>
        </p:nvSpPr>
        <p:spPr>
          <a:xfrm>
            <a:off x="6367055" y="4549553"/>
            <a:ext cx="5491570" cy="953337"/>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chemeClr val="lt2"/>
              </a:buClr>
              <a:buSzPts val="1800"/>
              <a:buNone/>
              <a:defRPr sz="1800" b="0" i="0">
                <a:solidFill>
                  <a:schemeClr val="lt2"/>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cxnSp>
        <p:nvCxnSpPr>
          <p:cNvPr id="2327" name="Google Shape;2327;g1fd5d481548_2_6"/>
          <p:cNvCxnSpPr/>
          <p:nvPr/>
        </p:nvCxnSpPr>
        <p:spPr>
          <a:xfrm>
            <a:off x="5839833" y="5784349"/>
            <a:ext cx="2133600" cy="3992"/>
          </a:xfrm>
          <a:prstGeom prst="straightConnector1">
            <a:avLst/>
          </a:prstGeom>
          <a:noFill/>
          <a:ln w="101600" cap="flat" cmpd="sng">
            <a:solidFill>
              <a:schemeClr val="lt2"/>
            </a:solidFill>
            <a:prstDash val="solid"/>
            <a:miter lim="800000"/>
            <a:headEnd type="none" w="sm" len="sm"/>
            <a:tailEnd type="none" w="sm" len="sm"/>
          </a:ln>
        </p:spPr>
      </p:cxnSp>
    </p:spTree>
    <p:extLst>
      <p:ext uri="{BB962C8B-B14F-4D97-AF65-F5344CB8AC3E}">
        <p14:creationId xmlns:p14="http://schemas.microsoft.com/office/powerpoint/2010/main" val="11769420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mmary ">
  <p:cSld name="Summary ">
    <p:bg>
      <p:bgPr>
        <a:solidFill>
          <a:schemeClr val="lt1"/>
        </a:solidFill>
        <a:effectLst/>
      </p:bgPr>
    </p:bg>
    <p:spTree>
      <p:nvGrpSpPr>
        <p:cNvPr id="1" name="Shape 2340"/>
        <p:cNvGrpSpPr/>
        <p:nvPr/>
      </p:nvGrpSpPr>
      <p:grpSpPr>
        <a:xfrm>
          <a:off x="0" y="0"/>
          <a:ext cx="0" cy="0"/>
          <a:chOff x="0" y="0"/>
          <a:chExt cx="0" cy="0"/>
        </a:xfrm>
      </p:grpSpPr>
      <p:sp>
        <p:nvSpPr>
          <p:cNvPr id="2341" name="Google Shape;2341;g1fd5d481548_2_26"/>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2342" name="Google Shape;2342;g1fd5d481548_2_26"/>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2343" name="Google Shape;2343;g1fd5d481548_2_26"/>
          <p:cNvSpPr txBox="1">
            <a:spLocks noGrp="1"/>
          </p:cNvSpPr>
          <p:nvPr>
            <p:ph type="body" idx="1"/>
          </p:nvPr>
        </p:nvSpPr>
        <p:spPr>
          <a:xfrm>
            <a:off x="952500" y="2656904"/>
            <a:ext cx="4838700" cy="57431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grpSp>
        <p:nvGrpSpPr>
          <p:cNvPr id="2344" name="Google Shape;2344;g1fd5d481548_2_26"/>
          <p:cNvGrpSpPr/>
          <p:nvPr/>
        </p:nvGrpSpPr>
        <p:grpSpPr>
          <a:xfrm rot="10800000">
            <a:off x="8870040" y="0"/>
            <a:ext cx="3325208" cy="3325208"/>
            <a:chOff x="0" y="12289"/>
            <a:chExt cx="3550" cy="3551"/>
          </a:xfrm>
        </p:grpSpPr>
        <p:sp>
          <p:nvSpPr>
            <p:cNvPr id="2345" name="Google Shape;2345;g1fd5d481548_2_26"/>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Libre Franklin"/>
                <a:ea typeface="Libre Franklin"/>
                <a:cs typeface="Libre Franklin"/>
                <a:sym typeface="Libre Franklin"/>
              </a:endParaRPr>
            </a:p>
          </p:txBody>
        </p:sp>
        <p:sp>
          <p:nvSpPr>
            <p:cNvPr id="2346" name="Google Shape;2346;g1fd5d481548_2_26"/>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Libre Franklin"/>
                <a:ea typeface="Libre Franklin"/>
                <a:cs typeface="Libre Franklin"/>
                <a:sym typeface="Libre Franklin"/>
              </a:endParaRPr>
            </a:p>
          </p:txBody>
        </p:sp>
        <p:sp>
          <p:nvSpPr>
            <p:cNvPr id="2347" name="Google Shape;2347;g1fd5d481548_2_26"/>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Libre Franklin"/>
                <a:ea typeface="Libre Franklin"/>
                <a:cs typeface="Libre Franklin"/>
                <a:sym typeface="Libre Franklin"/>
              </a:endParaRPr>
            </a:p>
          </p:txBody>
        </p:sp>
      </p:grpSp>
      <p:sp>
        <p:nvSpPr>
          <p:cNvPr id="2348" name="Google Shape;2348;g1fd5d481548_2_26"/>
          <p:cNvSpPr txBox="1">
            <a:spLocks noGrp="1"/>
          </p:cNvSpPr>
          <p:nvPr>
            <p:ph type="body" idx="2"/>
          </p:nvPr>
        </p:nvSpPr>
        <p:spPr>
          <a:xfrm>
            <a:off x="952500" y="2286000"/>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49" name="Google Shape;2349;g1fd5d481548_2_26"/>
          <p:cNvSpPr txBox="1">
            <a:spLocks noGrp="1"/>
          </p:cNvSpPr>
          <p:nvPr>
            <p:ph type="body" idx="3"/>
          </p:nvPr>
        </p:nvSpPr>
        <p:spPr>
          <a:xfrm>
            <a:off x="953655" y="3841846"/>
            <a:ext cx="4838700" cy="636754"/>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50" name="Google Shape;2350;g1fd5d481548_2_26"/>
          <p:cNvSpPr txBox="1">
            <a:spLocks noGrp="1"/>
          </p:cNvSpPr>
          <p:nvPr>
            <p:ph type="body" idx="4"/>
          </p:nvPr>
        </p:nvSpPr>
        <p:spPr>
          <a:xfrm>
            <a:off x="953655" y="3470942"/>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51" name="Google Shape;2351;g1fd5d481548_2_26"/>
          <p:cNvSpPr txBox="1">
            <a:spLocks noGrp="1"/>
          </p:cNvSpPr>
          <p:nvPr>
            <p:ph type="body" idx="5"/>
          </p:nvPr>
        </p:nvSpPr>
        <p:spPr>
          <a:xfrm>
            <a:off x="952500" y="5017901"/>
            <a:ext cx="4838700" cy="90834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52" name="Google Shape;2352;g1fd5d481548_2_26"/>
          <p:cNvSpPr txBox="1">
            <a:spLocks noGrp="1"/>
          </p:cNvSpPr>
          <p:nvPr>
            <p:ph type="body" idx="6"/>
          </p:nvPr>
        </p:nvSpPr>
        <p:spPr>
          <a:xfrm>
            <a:off x="952500" y="4646997"/>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53" name="Google Shape;2353;g1fd5d481548_2_26"/>
          <p:cNvSpPr txBox="1">
            <a:spLocks noGrp="1"/>
          </p:cNvSpPr>
          <p:nvPr>
            <p:ph type="body" idx="7"/>
          </p:nvPr>
        </p:nvSpPr>
        <p:spPr>
          <a:xfrm>
            <a:off x="6399647" y="2656904"/>
            <a:ext cx="4838700" cy="57431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54" name="Google Shape;2354;g1fd5d481548_2_26"/>
          <p:cNvSpPr txBox="1">
            <a:spLocks noGrp="1"/>
          </p:cNvSpPr>
          <p:nvPr>
            <p:ph type="body" idx="8"/>
          </p:nvPr>
        </p:nvSpPr>
        <p:spPr>
          <a:xfrm>
            <a:off x="6399647" y="2286000"/>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55" name="Google Shape;2355;g1fd5d481548_2_26"/>
          <p:cNvSpPr txBox="1">
            <a:spLocks noGrp="1"/>
          </p:cNvSpPr>
          <p:nvPr>
            <p:ph type="body" idx="9"/>
          </p:nvPr>
        </p:nvSpPr>
        <p:spPr>
          <a:xfrm>
            <a:off x="6399647" y="3841846"/>
            <a:ext cx="4838700" cy="90834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atin typeface="Libre Franklin"/>
                <a:ea typeface="Libre Franklin"/>
                <a:cs typeface="Libre Franklin"/>
                <a:sym typeface="Libre Frankli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56" name="Google Shape;2356;g1fd5d481548_2_26"/>
          <p:cNvSpPr txBox="1">
            <a:spLocks noGrp="1"/>
          </p:cNvSpPr>
          <p:nvPr>
            <p:ph type="body" idx="13"/>
          </p:nvPr>
        </p:nvSpPr>
        <p:spPr>
          <a:xfrm>
            <a:off x="6399647" y="3470942"/>
            <a:ext cx="4838700" cy="31591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2"/>
              </a:buClr>
              <a:buSzPts val="1800"/>
              <a:buNone/>
              <a:defRPr sz="1800" b="0">
                <a:solidFill>
                  <a:schemeClr val="lt2"/>
                </a:solidFill>
                <a:latin typeface="Franklin Gothic"/>
                <a:ea typeface="Franklin Gothic"/>
                <a:cs typeface="Franklin Gothic"/>
                <a:sym typeface="Franklin Gothic"/>
              </a:defRPr>
            </a:lvl1pPr>
            <a:lvl2pPr marL="914400" lvl="1" indent="-228600" algn="l">
              <a:lnSpc>
                <a:spcPct val="90000"/>
              </a:lnSpc>
              <a:spcBef>
                <a:spcPts val="500"/>
              </a:spcBef>
              <a:spcAft>
                <a:spcPts val="0"/>
              </a:spcAft>
              <a:buClr>
                <a:schemeClr val="dk1"/>
              </a:buClr>
              <a:buSzPts val="2400"/>
              <a:buNone/>
              <a:defRPr/>
            </a:lvl2pPr>
            <a:lvl3pPr marL="1371600" lvl="2" indent="-228600" algn="l">
              <a:lnSpc>
                <a:spcPct val="90000"/>
              </a:lnSpc>
              <a:spcBef>
                <a:spcPts val="500"/>
              </a:spcBef>
              <a:spcAft>
                <a:spcPts val="0"/>
              </a:spcAft>
              <a:buClr>
                <a:schemeClr val="dk1"/>
              </a:buClr>
              <a:buSzPts val="2000"/>
              <a:buNone/>
              <a:defRPr/>
            </a:lvl3pPr>
            <a:lvl4pPr marL="1828800" lvl="3" indent="-228600" algn="l">
              <a:lnSpc>
                <a:spcPct val="90000"/>
              </a:lnSpc>
              <a:spcBef>
                <a:spcPts val="500"/>
              </a:spcBef>
              <a:spcAft>
                <a:spcPts val="0"/>
              </a:spcAft>
              <a:buClr>
                <a:schemeClr val="dk1"/>
              </a:buClr>
              <a:buSzPts val="1800"/>
              <a:buNone/>
              <a:defRPr/>
            </a:lvl4pPr>
            <a:lvl5pPr marL="2286000" lvl="4" indent="-228600" algn="l">
              <a:lnSpc>
                <a:spcPct val="90000"/>
              </a:lnSpc>
              <a:spcBef>
                <a:spcPts val="500"/>
              </a:spcBef>
              <a:spcAft>
                <a:spcPts val="0"/>
              </a:spcAft>
              <a:buClr>
                <a:schemeClr val="dk1"/>
              </a:buClr>
              <a:buSzPts val="1800"/>
              <a:buNone/>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57" name="Google Shape;2357;g1fd5d481548_2_26"/>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58" name="Google Shape;2358;g1fd5d481548_2_26"/>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59" name="Google Shape;2359;g1fd5d481548_2_26"/>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385259182"/>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ntroduction">
  <p:cSld name="Introduction">
    <p:spTree>
      <p:nvGrpSpPr>
        <p:cNvPr id="1" name="Shape 2328"/>
        <p:cNvGrpSpPr/>
        <p:nvPr/>
      </p:nvGrpSpPr>
      <p:grpSpPr>
        <a:xfrm>
          <a:off x="0" y="0"/>
          <a:ext cx="0" cy="0"/>
          <a:chOff x="0" y="0"/>
          <a:chExt cx="0" cy="0"/>
        </a:xfrm>
      </p:grpSpPr>
      <p:grpSp>
        <p:nvGrpSpPr>
          <p:cNvPr id="2329" name="Google Shape;2329;g1fd5d481548_2_14"/>
          <p:cNvGrpSpPr/>
          <p:nvPr/>
        </p:nvGrpSpPr>
        <p:grpSpPr>
          <a:xfrm rot="5400000" flipH="1">
            <a:off x="0" y="3900132"/>
            <a:ext cx="2959226" cy="2959226"/>
            <a:chOff x="0" y="12289"/>
            <a:chExt cx="3550" cy="3551"/>
          </a:xfrm>
        </p:grpSpPr>
        <p:sp>
          <p:nvSpPr>
            <p:cNvPr id="2330" name="Google Shape;2330;g1fd5d481548_2_14"/>
            <p:cNvSpPr/>
            <p:nvPr/>
          </p:nvSpPr>
          <p:spPr>
            <a:xfrm>
              <a:off x="0" y="12289"/>
              <a:ext cx="1789" cy="2386"/>
            </a:xfrm>
            <a:custGeom>
              <a:avLst/>
              <a:gdLst/>
              <a:ahLst/>
              <a:cxnLst/>
              <a:rect l="l" t="t" r="r" b="b"/>
              <a:pathLst>
                <a:path w="1789" h="2386" extrusionOk="0">
                  <a:moveTo>
                    <a:pt x="0" y="0"/>
                  </a:moveTo>
                  <a:lnTo>
                    <a:pt x="0" y="1194"/>
                  </a:lnTo>
                  <a:lnTo>
                    <a:pt x="1192" y="2386"/>
                  </a:lnTo>
                  <a:lnTo>
                    <a:pt x="1789" y="1789"/>
                  </a:lnTo>
                  <a:lnTo>
                    <a:pt x="0" y="0"/>
                  </a:lnTo>
                  <a:close/>
                </a:path>
              </a:pathLst>
            </a:custGeom>
            <a:solidFill>
              <a:schemeClr val="accent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Libre Franklin"/>
                <a:ea typeface="Libre Franklin"/>
                <a:cs typeface="Libre Franklin"/>
                <a:sym typeface="Libre Franklin"/>
              </a:endParaRPr>
            </a:p>
          </p:txBody>
        </p:sp>
        <p:sp>
          <p:nvSpPr>
            <p:cNvPr id="2331" name="Google Shape;2331;g1fd5d481548_2_14"/>
            <p:cNvSpPr/>
            <p:nvPr/>
          </p:nvSpPr>
          <p:spPr>
            <a:xfrm>
              <a:off x="0" y="14678"/>
              <a:ext cx="1162" cy="1162"/>
            </a:xfrm>
            <a:custGeom>
              <a:avLst/>
              <a:gdLst/>
              <a:ahLst/>
              <a:cxnLst/>
              <a:rect l="l" t="t" r="r" b="b"/>
              <a:pathLst>
                <a:path w="1162" h="1162" extrusionOk="0">
                  <a:moveTo>
                    <a:pt x="0" y="0"/>
                  </a:moveTo>
                  <a:lnTo>
                    <a:pt x="0" y="1161"/>
                  </a:lnTo>
                  <a:lnTo>
                    <a:pt x="1161" y="1161"/>
                  </a:lnTo>
                  <a:lnTo>
                    <a:pt x="0"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Libre Franklin"/>
                <a:ea typeface="Libre Franklin"/>
                <a:cs typeface="Libre Franklin"/>
                <a:sym typeface="Libre Franklin"/>
              </a:endParaRPr>
            </a:p>
          </p:txBody>
        </p:sp>
        <p:sp>
          <p:nvSpPr>
            <p:cNvPr id="2332" name="Google Shape;2332;g1fd5d481548_2_14"/>
            <p:cNvSpPr/>
            <p:nvPr/>
          </p:nvSpPr>
          <p:spPr>
            <a:xfrm>
              <a:off x="1221" y="14675"/>
              <a:ext cx="2329" cy="1165"/>
            </a:xfrm>
            <a:custGeom>
              <a:avLst/>
              <a:gdLst/>
              <a:ahLst/>
              <a:cxnLst/>
              <a:rect l="l" t="t" r="r" b="b"/>
              <a:pathLst>
                <a:path w="2329" h="1165" extrusionOk="0">
                  <a:moveTo>
                    <a:pt x="2329" y="1164"/>
                  </a:moveTo>
                  <a:lnTo>
                    <a:pt x="1165" y="0"/>
                  </a:lnTo>
                  <a:lnTo>
                    <a:pt x="0" y="1164"/>
                  </a:lnTo>
                  <a:lnTo>
                    <a:pt x="2329" y="1164"/>
                  </a:lnTo>
                </a:path>
              </a:pathLst>
            </a:custGeom>
            <a:solidFill>
              <a:schemeClr val="accent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Libre Franklin"/>
                <a:ea typeface="Libre Franklin"/>
                <a:cs typeface="Libre Franklin"/>
                <a:sym typeface="Libre Franklin"/>
              </a:endParaRPr>
            </a:p>
          </p:txBody>
        </p:sp>
      </p:grpSp>
      <p:sp>
        <p:nvSpPr>
          <p:cNvPr id="2333" name="Google Shape;2333;g1fd5d481548_2_14"/>
          <p:cNvSpPr>
            <a:spLocks noGrp="1"/>
          </p:cNvSpPr>
          <p:nvPr>
            <p:ph type="pic" idx="2"/>
          </p:nvPr>
        </p:nvSpPr>
        <p:spPr>
          <a:xfrm>
            <a:off x="6096000" y="-22543"/>
            <a:ext cx="6096000" cy="6903086"/>
          </a:xfrm>
          <a:prstGeom prst="rect">
            <a:avLst/>
          </a:prstGeom>
          <a:noFill/>
          <a:ln>
            <a:noFill/>
          </a:ln>
        </p:spPr>
      </p:sp>
      <p:sp>
        <p:nvSpPr>
          <p:cNvPr id="2334" name="Google Shape;2334;g1fd5d481548_2_14"/>
          <p:cNvSpPr txBox="1">
            <a:spLocks noGrp="1"/>
          </p:cNvSpPr>
          <p:nvPr>
            <p:ph type="title"/>
          </p:nvPr>
        </p:nvSpPr>
        <p:spPr>
          <a:xfrm>
            <a:off x="964023" y="879063"/>
            <a:ext cx="4941477" cy="610863"/>
          </a:xfrm>
          <a:prstGeom prst="rect">
            <a:avLst/>
          </a:prstGeom>
          <a:noFill/>
          <a:ln>
            <a:noFill/>
          </a:ln>
        </p:spPr>
        <p:txBody>
          <a:bodyPr spcFirstLastPara="1" wrap="square" lIns="0" tIns="0" rIns="0" bIns="0" anchor="b" anchorCtr="0">
            <a:normAutofit/>
          </a:bodyPr>
          <a:lstStyle>
            <a:lvl1pPr lvl="0" algn="l">
              <a:lnSpc>
                <a:spcPct val="90000"/>
              </a:lnSpc>
              <a:spcBef>
                <a:spcPts val="0"/>
              </a:spcBef>
              <a:spcAft>
                <a:spcPts val="0"/>
              </a:spcAft>
              <a:buClr>
                <a:schemeClr val="dk1"/>
              </a:buClr>
              <a:buSzPts val="4400"/>
              <a:buFont typeface="Franklin Gothic"/>
              <a:buNone/>
              <a:defRPr sz="4400" b="1" i="0">
                <a:latin typeface="Franklin Gothic"/>
                <a:ea typeface="Franklin Gothic"/>
                <a:cs typeface="Franklin Gothic"/>
                <a:sym typeface="Franklin Gothic"/>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2335" name="Google Shape;2335;g1fd5d481548_2_14"/>
          <p:cNvCxnSpPr/>
          <p:nvPr/>
        </p:nvCxnSpPr>
        <p:spPr>
          <a:xfrm>
            <a:off x="952500" y="1939108"/>
            <a:ext cx="2133600" cy="3992"/>
          </a:xfrm>
          <a:prstGeom prst="straightConnector1">
            <a:avLst/>
          </a:prstGeom>
          <a:noFill/>
          <a:ln w="101600" cap="flat" cmpd="sng">
            <a:solidFill>
              <a:schemeClr val="lt2"/>
            </a:solidFill>
            <a:prstDash val="solid"/>
            <a:miter lim="800000"/>
            <a:headEnd type="none" w="sm" len="sm"/>
            <a:tailEnd type="none" w="sm" len="sm"/>
          </a:ln>
        </p:spPr>
      </p:cxnSp>
      <p:sp>
        <p:nvSpPr>
          <p:cNvPr id="2336" name="Google Shape;2336;g1fd5d481548_2_14"/>
          <p:cNvSpPr txBox="1">
            <a:spLocks noGrp="1"/>
          </p:cNvSpPr>
          <p:nvPr>
            <p:ph type="body" idx="1"/>
          </p:nvPr>
        </p:nvSpPr>
        <p:spPr>
          <a:xfrm>
            <a:off x="952499" y="2289363"/>
            <a:ext cx="4572001" cy="2795232"/>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1000"/>
              </a:spcBef>
              <a:spcAft>
                <a:spcPts val="0"/>
              </a:spcAft>
              <a:buClr>
                <a:schemeClr val="dk1"/>
              </a:buClr>
              <a:buSzPts val="1600"/>
              <a:buNone/>
              <a:defRPr sz="1600" b="0" i="0">
                <a:solidFill>
                  <a:schemeClr val="dk1"/>
                </a:solidFill>
                <a:latin typeface="Libre Franklin"/>
                <a:ea typeface="Libre Franklin"/>
                <a:cs typeface="Libre Franklin"/>
                <a:sym typeface="Libre Franklin"/>
              </a:defRPr>
            </a:lvl1pPr>
            <a:lvl2pPr marL="914400" lvl="1" indent="-482600" algn="l">
              <a:lnSpc>
                <a:spcPct val="90000"/>
              </a:lnSpc>
              <a:spcBef>
                <a:spcPts val="500"/>
              </a:spcBef>
              <a:spcAft>
                <a:spcPts val="0"/>
              </a:spcAft>
              <a:buClr>
                <a:schemeClr val="dk1"/>
              </a:buClr>
              <a:buSzPts val="4000"/>
              <a:buChar char="•"/>
              <a:defRPr sz="4000"/>
            </a:lvl2pPr>
            <a:lvl3pPr marL="1371600" lvl="2" indent="-482600" algn="l">
              <a:lnSpc>
                <a:spcPct val="90000"/>
              </a:lnSpc>
              <a:spcBef>
                <a:spcPts val="500"/>
              </a:spcBef>
              <a:spcAft>
                <a:spcPts val="0"/>
              </a:spcAft>
              <a:buClr>
                <a:schemeClr val="dk1"/>
              </a:buClr>
              <a:buSzPts val="4000"/>
              <a:buChar char="•"/>
              <a:defRPr sz="4000"/>
            </a:lvl3pPr>
            <a:lvl4pPr marL="1828800" lvl="3" indent="-482600" algn="l">
              <a:lnSpc>
                <a:spcPct val="90000"/>
              </a:lnSpc>
              <a:spcBef>
                <a:spcPts val="500"/>
              </a:spcBef>
              <a:spcAft>
                <a:spcPts val="0"/>
              </a:spcAft>
              <a:buClr>
                <a:schemeClr val="dk1"/>
              </a:buClr>
              <a:buSzPts val="4000"/>
              <a:buChar char="•"/>
              <a:defRPr sz="4000"/>
            </a:lvl4pPr>
            <a:lvl5pPr marL="2286000" lvl="4" indent="-482600" algn="l">
              <a:lnSpc>
                <a:spcPct val="90000"/>
              </a:lnSpc>
              <a:spcBef>
                <a:spcPts val="500"/>
              </a:spcBef>
              <a:spcAft>
                <a:spcPts val="0"/>
              </a:spcAft>
              <a:buClr>
                <a:schemeClr val="dk1"/>
              </a:buClr>
              <a:buSzPts val="4000"/>
              <a:buChar char="•"/>
              <a:defRPr sz="4000"/>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337" name="Google Shape;2337;g1fd5d481548_2_14"/>
          <p:cNvSpPr txBox="1">
            <a:spLocks noGrp="1"/>
          </p:cNvSpPr>
          <p:nvPr>
            <p:ph type="dt" idx="10"/>
          </p:nvPr>
        </p:nvSpPr>
        <p:spPr>
          <a:xfrm>
            <a:off x="2992120" y="6332220"/>
            <a:ext cx="1313180" cy="247651"/>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38" name="Google Shape;2338;g1fd5d481548_2_14"/>
          <p:cNvSpPr txBox="1">
            <a:spLocks noGrp="1"/>
          </p:cNvSpPr>
          <p:nvPr>
            <p:ph type="ftr" idx="11"/>
          </p:nvPr>
        </p:nvSpPr>
        <p:spPr>
          <a:xfrm>
            <a:off x="1494790" y="6332220"/>
            <a:ext cx="1497330" cy="247651"/>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39" name="Google Shape;2339;g1fd5d481548_2_14"/>
          <p:cNvSpPr txBox="1">
            <a:spLocks noGrp="1"/>
          </p:cNvSpPr>
          <p:nvPr>
            <p:ph type="sldNum" idx="12"/>
          </p:nvPr>
        </p:nvSpPr>
        <p:spPr>
          <a:xfrm>
            <a:off x="971550" y="6332220"/>
            <a:ext cx="523240" cy="247651"/>
          </a:xfrm>
          <a:prstGeom prst="rect">
            <a:avLst/>
          </a:prstGeom>
          <a:noFill/>
          <a:ln>
            <a:noFill/>
          </a:ln>
        </p:spPr>
        <p:txBody>
          <a:bodyPr spcFirstLastPara="1" wrap="square" lIns="0" tIns="0" rIns="0" bIns="0" anchor="t" anchorCtr="0">
            <a:noAutofit/>
          </a:bodyPr>
          <a:lstStyle>
            <a:lvl1pPr marL="0" marR="0" lvl="0"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1pPr>
            <a:lvl2pPr marL="0" marR="0" lvl="1"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2pPr>
            <a:lvl3pPr marL="0" marR="0" lvl="2"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3pPr>
            <a:lvl4pPr marL="0" marR="0" lvl="3"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4pPr>
            <a:lvl5pPr marL="0" marR="0" lvl="4"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5pPr>
            <a:lvl6pPr marL="0" marR="0" lvl="5"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6pPr>
            <a:lvl7pPr marL="0" marR="0" lvl="6"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7pPr>
            <a:lvl8pPr marL="0" marR="0" lvl="7"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8pPr>
            <a:lvl9pPr marL="0" marR="0" lvl="8" indent="0" algn="l">
              <a:lnSpc>
                <a:spcPct val="100000"/>
              </a:lnSpc>
              <a:spcBef>
                <a:spcPts val="0"/>
              </a:spcBef>
              <a:spcAft>
                <a:spcPts val="0"/>
              </a:spcAft>
              <a:buClr>
                <a:srgbClr val="000000"/>
              </a:buClr>
              <a:buSzPts val="1100"/>
              <a:buFont typeface="Arial"/>
              <a:buNone/>
              <a:defRPr sz="1100" b="0" i="0" u="none" strike="noStrike" cap="none">
                <a:solidFill>
                  <a:schemeClr val="dk1"/>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664824056"/>
      </p:ext>
    </p:extLst>
  </p:cSld>
  <p:clrMapOvr>
    <a:masterClrMapping/>
  </p:clrMapOvr>
  <p:extLst>
    <p:ext uri="{DCECCB84-F9BA-43D5-87BE-67443E8EF086}">
      <p15:sldGuideLst xmlns:p15="http://schemas.microsoft.com/office/powerpoint/2012/main">
        <p15:guide id="1" pos="600">
          <p15:clr>
            <a:srgbClr val="FBAE40"/>
          </p15:clr>
        </p15:guide>
        <p15:guide id="2" pos="3480">
          <p15:clr>
            <a:srgbClr val="FBAE40"/>
          </p15:clr>
        </p15:guide>
        <p15:guide id="3" orient="horz" pos="1440">
          <p15:clr>
            <a:srgbClr val="FBAE40"/>
          </p15:clr>
        </p15:guide>
        <p15:guide id="4" orient="horz" pos="1224">
          <p15:clr>
            <a:srgbClr val="FBAE40"/>
          </p15:clr>
        </p15:guide>
        <p15:guide id="5" orient="horz" pos="552">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7E04C-4D29-5615-2FC9-1EE74067FFD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D840FA2-A521-65CC-CDAE-759B7C137F6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56450B-813E-9ED1-34B9-F6B51E4F7CD3}"/>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5" name="Footer Placeholder 4">
            <a:extLst>
              <a:ext uri="{FF2B5EF4-FFF2-40B4-BE49-F238E27FC236}">
                <a16:creationId xmlns:a16="http://schemas.microsoft.com/office/drawing/2014/main" id="{A5DA7E86-B2D0-3A2A-1AF8-10D446908F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0BAE43-DB3E-B88D-72D1-E1A2B8DEB999}"/>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941147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E1BB0-C2C3-F776-9758-AEFFFB0EA7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A556954-F39F-0F59-F261-E4F61AB14E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353753B-4F0E-7C54-064D-0F93E085B3C4}"/>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5" name="Footer Placeholder 4">
            <a:extLst>
              <a:ext uri="{FF2B5EF4-FFF2-40B4-BE49-F238E27FC236}">
                <a16:creationId xmlns:a16="http://schemas.microsoft.com/office/drawing/2014/main" id="{8DABCA27-4D7E-291E-A1BA-E3F656BC7A4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2F9459-0686-E7FE-081E-D8435118DBEB}"/>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3451959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42D99-CBCA-DC7E-77C7-E9E2E059DD2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15A11BD-FBFE-5CD8-F7CE-45AF6CA2D1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AE331C9-4F97-AC91-5FA4-B7D2CB28D1A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BD1AFBF-3977-71E7-9962-0063DCD8C97E}"/>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6" name="Footer Placeholder 5">
            <a:extLst>
              <a:ext uri="{FF2B5EF4-FFF2-40B4-BE49-F238E27FC236}">
                <a16:creationId xmlns:a16="http://schemas.microsoft.com/office/drawing/2014/main" id="{2FC516BD-08EA-C79A-4047-BBEA9E848E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90B88B-3342-5AAE-BAC0-C582F22F43E6}"/>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3349316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5891B-9FA9-FC7D-5B82-D896079F5296}"/>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C5BDFEF-D77F-7574-A75D-C7B5AEC704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A9EAF32-D72D-E3BB-EDD6-A2C2124C15A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20FB62D-04FA-3789-023F-C00A25B46B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E52FFA-7ECB-5A46-A06E-196A8F2AE5E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EAAF05E-EF97-3928-1DB8-5098A68CFA00}"/>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8" name="Footer Placeholder 7">
            <a:extLst>
              <a:ext uri="{FF2B5EF4-FFF2-40B4-BE49-F238E27FC236}">
                <a16:creationId xmlns:a16="http://schemas.microsoft.com/office/drawing/2014/main" id="{050FB9C3-8571-7E5B-9779-FF6DF34E9CC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BCB402B-31E9-96F6-41BA-AB64BD214509}"/>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25168777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C31E5-0D37-C498-75A8-814E8344EC7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D7C5F82-2041-BB8E-6D35-0F1AA1B18C4D}"/>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4" name="Footer Placeholder 3">
            <a:extLst>
              <a:ext uri="{FF2B5EF4-FFF2-40B4-BE49-F238E27FC236}">
                <a16:creationId xmlns:a16="http://schemas.microsoft.com/office/drawing/2014/main" id="{21301122-1307-0AA1-271C-E6FB6F4BD81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7E1FC25-EE5B-DE7C-B40C-30B5A8CE97BF}"/>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2191154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CCA32D-8426-E45E-4100-A7BA589295DD}"/>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3" name="Footer Placeholder 2">
            <a:extLst>
              <a:ext uri="{FF2B5EF4-FFF2-40B4-BE49-F238E27FC236}">
                <a16:creationId xmlns:a16="http://schemas.microsoft.com/office/drawing/2014/main" id="{90979A2A-DD36-E4FC-D0E6-A1E69FF0928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090F8D6-467A-F88C-9F3F-05E179E4E981}"/>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3980960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4F522-23FF-03D2-4395-FE1AF74531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ED6534D-B009-3444-45BC-7DCA6E118B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85B0D1B-6772-4CB1-A00B-7805A59E93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096684-82BC-BCDA-9A1D-56A61AA1A2D7}"/>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6" name="Footer Placeholder 5">
            <a:extLst>
              <a:ext uri="{FF2B5EF4-FFF2-40B4-BE49-F238E27FC236}">
                <a16:creationId xmlns:a16="http://schemas.microsoft.com/office/drawing/2014/main" id="{A9837DAE-A4CD-F148-20C1-98547745BB0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FF5E28E-525A-9897-161C-3E38412C2578}"/>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1486234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4607C-46EA-D367-7CA8-D2602245A0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E7D7EBF-53AC-EA4E-1D8E-5B72154DAB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71D29641-71E1-3EE5-12F6-8B0AAB7D4F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71709C4-721B-9F43-A1F1-3C351DE0717A}"/>
              </a:ext>
            </a:extLst>
          </p:cNvPr>
          <p:cNvSpPr>
            <a:spLocks noGrp="1"/>
          </p:cNvSpPr>
          <p:nvPr>
            <p:ph type="dt" sz="half" idx="10"/>
          </p:nvPr>
        </p:nvSpPr>
        <p:spPr/>
        <p:txBody>
          <a:bodyPr/>
          <a:lstStyle/>
          <a:p>
            <a:fld id="{CD5159E8-67EC-40FD-824E-AA721B150ED7}" type="datetimeFigureOut">
              <a:rPr lang="en-IN" smtClean="0"/>
              <a:t>29-03-2023</a:t>
            </a:fld>
            <a:endParaRPr lang="en-IN"/>
          </a:p>
        </p:txBody>
      </p:sp>
      <p:sp>
        <p:nvSpPr>
          <p:cNvPr id="6" name="Footer Placeholder 5">
            <a:extLst>
              <a:ext uri="{FF2B5EF4-FFF2-40B4-BE49-F238E27FC236}">
                <a16:creationId xmlns:a16="http://schemas.microsoft.com/office/drawing/2014/main" id="{9265B4A1-C9E1-7FB1-1079-109D3E1B43C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05B7D5-7DA6-42C7-601A-08D5F3A2521A}"/>
              </a:ext>
            </a:extLst>
          </p:cNvPr>
          <p:cNvSpPr>
            <a:spLocks noGrp="1"/>
          </p:cNvSpPr>
          <p:nvPr>
            <p:ph type="sldNum" sz="quarter" idx="12"/>
          </p:nvPr>
        </p:nvSpPr>
        <p:spPr/>
        <p:txBody>
          <a:bodyPr/>
          <a:lstStyle/>
          <a:p>
            <a:fld id="{A562E31B-1879-40E1-BEC5-F62B4060CC31}" type="slidenum">
              <a:rPr lang="en-IN" smtClean="0"/>
              <a:t>‹#›</a:t>
            </a:fld>
            <a:endParaRPr lang="en-IN"/>
          </a:p>
        </p:txBody>
      </p:sp>
    </p:spTree>
    <p:extLst>
      <p:ext uri="{BB962C8B-B14F-4D97-AF65-F5344CB8AC3E}">
        <p14:creationId xmlns:p14="http://schemas.microsoft.com/office/powerpoint/2010/main" val="37504499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A52E1D-6EC5-DA56-764D-C00BF14DE1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2ECDF4B-530A-A2FB-0068-C86668C450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60B292B-6AF8-3FC7-0796-6A60173F78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5159E8-67EC-40FD-824E-AA721B150ED7}" type="datetimeFigureOut">
              <a:rPr lang="en-IN" smtClean="0"/>
              <a:t>29-03-2023</a:t>
            </a:fld>
            <a:endParaRPr lang="en-IN"/>
          </a:p>
        </p:txBody>
      </p:sp>
      <p:sp>
        <p:nvSpPr>
          <p:cNvPr id="5" name="Footer Placeholder 4">
            <a:extLst>
              <a:ext uri="{FF2B5EF4-FFF2-40B4-BE49-F238E27FC236}">
                <a16:creationId xmlns:a16="http://schemas.microsoft.com/office/drawing/2014/main" id="{00C37D16-6B13-2715-D09F-0990B1D9CDE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6F0B80B-61D3-2306-1C40-5AAA3BDE4E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62E31B-1879-40E1-BEC5-F62B4060CC31}" type="slidenum">
              <a:rPr lang="en-IN" smtClean="0"/>
              <a:t>‹#›</a:t>
            </a:fld>
            <a:endParaRPr lang="en-IN"/>
          </a:p>
        </p:txBody>
      </p:sp>
    </p:spTree>
    <p:extLst>
      <p:ext uri="{BB962C8B-B14F-4D97-AF65-F5344CB8AC3E}">
        <p14:creationId xmlns:p14="http://schemas.microsoft.com/office/powerpoint/2010/main" val="8252951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7/06/relationships/model3d" Target="../media/model3d1.glb"/><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package" Target="../embeddings/Microsoft_PowerPoint_Presentation.pptx"/><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14"/>
        <p:cNvGrpSpPr/>
        <p:nvPr/>
      </p:nvGrpSpPr>
      <p:grpSpPr>
        <a:xfrm>
          <a:off x="0" y="0"/>
          <a:ext cx="0" cy="0"/>
          <a:chOff x="0" y="0"/>
          <a:chExt cx="0" cy="0"/>
        </a:xfrm>
      </p:grpSpPr>
      <p:sp>
        <p:nvSpPr>
          <p:cNvPr id="2515" name="Google Shape;2515;g1fd5d481548_2_197"/>
          <p:cNvSpPr txBox="1">
            <a:spLocks noGrp="1"/>
          </p:cNvSpPr>
          <p:nvPr>
            <p:ph type="ctrTitle"/>
          </p:nvPr>
        </p:nvSpPr>
        <p:spPr>
          <a:xfrm>
            <a:off x="2888267" y="1024199"/>
            <a:ext cx="7187100" cy="11517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3600"/>
              <a:buFont typeface="Franklin Gothic"/>
              <a:buNone/>
            </a:pPr>
            <a:r>
              <a:rPr lang="en-US" sz="2800" b="1" i="1" u="sng" dirty="0">
                <a:solidFill>
                  <a:schemeClr val="tx2"/>
                </a:solidFill>
              </a:rPr>
              <a:t>Basic Details of the Team and Problem Statement</a:t>
            </a:r>
            <a:endParaRPr sz="2800" i="1" u="sng" dirty="0">
              <a:solidFill>
                <a:schemeClr val="tx2"/>
              </a:solidFill>
            </a:endParaRPr>
          </a:p>
        </p:txBody>
      </p:sp>
      <p:sp>
        <p:nvSpPr>
          <p:cNvPr id="2516" name="Google Shape;2516;g1fd5d481548_2_197"/>
          <p:cNvSpPr txBox="1">
            <a:spLocks noGrp="1"/>
          </p:cNvSpPr>
          <p:nvPr>
            <p:ph type="body" idx="1"/>
          </p:nvPr>
        </p:nvSpPr>
        <p:spPr>
          <a:xfrm>
            <a:off x="4266136" y="1725712"/>
            <a:ext cx="7020734" cy="4987563"/>
          </a:xfrm>
          <a:prstGeom prst="rect">
            <a:avLst/>
          </a:prstGeom>
          <a:noFill/>
          <a:ln>
            <a:noFill/>
          </a:ln>
        </p:spPr>
        <p:txBody>
          <a:bodyPr spcFirstLastPara="1" wrap="square" lIns="0" tIns="0" rIns="0" bIns="0" anchor="t" anchorCtr="0">
            <a:noAutofit/>
          </a:bodyPr>
          <a:lstStyle/>
          <a:p>
            <a:pPr marL="0" lvl="0" indent="0" algn="l" rtl="0">
              <a:lnSpc>
                <a:spcPct val="90000"/>
              </a:lnSpc>
              <a:spcBef>
                <a:spcPts val="1000"/>
              </a:spcBef>
              <a:spcAft>
                <a:spcPts val="0"/>
              </a:spcAft>
              <a:buClr>
                <a:schemeClr val="lt2"/>
              </a:buClr>
              <a:buSzPts val="1800"/>
              <a:buNone/>
            </a:pPr>
            <a:endParaRPr dirty="0"/>
          </a:p>
          <a:p>
            <a:pPr marL="0" lvl="0" indent="0" algn="l" rtl="0">
              <a:lnSpc>
                <a:spcPct val="90000"/>
              </a:lnSpc>
              <a:spcBef>
                <a:spcPts val="1000"/>
              </a:spcBef>
              <a:spcAft>
                <a:spcPts val="0"/>
              </a:spcAft>
              <a:buClr>
                <a:schemeClr val="lt2"/>
              </a:buClr>
              <a:buSzPts val="1800"/>
              <a:buNone/>
            </a:pPr>
            <a:r>
              <a:rPr lang="en-US" sz="2000" b="1" dirty="0">
                <a:solidFill>
                  <a:schemeClr val="tx1"/>
                </a:solidFill>
                <a:latin typeface="Franklin Gothic"/>
                <a:ea typeface="Franklin Gothic"/>
                <a:cs typeface="Franklin Gothic"/>
                <a:sym typeface="Franklin Gothic"/>
              </a:rPr>
              <a:t>PS Code: KVH-001</a:t>
            </a:r>
            <a:endParaRPr sz="2000" b="1" dirty="0">
              <a:solidFill>
                <a:schemeClr val="tx1"/>
              </a:solidFill>
            </a:endParaRPr>
          </a:p>
          <a:p>
            <a:pPr marL="0" lvl="0" indent="0" algn="l" rtl="0">
              <a:lnSpc>
                <a:spcPct val="90000"/>
              </a:lnSpc>
              <a:spcBef>
                <a:spcPts val="1000"/>
              </a:spcBef>
              <a:spcAft>
                <a:spcPts val="0"/>
              </a:spcAft>
              <a:buClr>
                <a:schemeClr val="lt2"/>
              </a:buClr>
              <a:buSzPts val="1800"/>
              <a:buNone/>
            </a:pPr>
            <a:r>
              <a:rPr lang="en-US" sz="2000" b="1" dirty="0">
                <a:solidFill>
                  <a:schemeClr val="tx1"/>
                </a:solidFill>
                <a:latin typeface="Franklin Gothic"/>
                <a:ea typeface="Franklin Gothic"/>
                <a:cs typeface="Franklin Gothic"/>
                <a:sym typeface="Franklin Gothic"/>
              </a:rPr>
              <a:t>   </a:t>
            </a:r>
            <a:br>
              <a:rPr lang="en-US" sz="2000" b="1" dirty="0">
                <a:solidFill>
                  <a:schemeClr val="tx1"/>
                </a:solidFill>
                <a:latin typeface="Franklin Gothic"/>
                <a:ea typeface="Franklin Gothic"/>
                <a:cs typeface="Franklin Gothic"/>
                <a:sym typeface="Franklin Gothic"/>
              </a:rPr>
            </a:br>
            <a:r>
              <a:rPr lang="en-US" sz="2000" b="1" dirty="0">
                <a:solidFill>
                  <a:schemeClr val="tx1"/>
                </a:solidFill>
                <a:latin typeface="Franklin Gothic"/>
                <a:ea typeface="Franklin Gothic"/>
                <a:cs typeface="Franklin Gothic"/>
                <a:sym typeface="Franklin Gothic"/>
              </a:rPr>
              <a:t>Problem Statement Title : New Age Women Safety App. </a:t>
            </a:r>
            <a:endParaRPr sz="2000" b="1" dirty="0">
              <a:solidFill>
                <a:schemeClr val="tx1"/>
              </a:solidFill>
            </a:endParaRPr>
          </a:p>
          <a:p>
            <a:pPr marL="0" lvl="0" indent="0" algn="l" rtl="0">
              <a:lnSpc>
                <a:spcPct val="90000"/>
              </a:lnSpc>
              <a:spcBef>
                <a:spcPts val="1000"/>
              </a:spcBef>
              <a:spcAft>
                <a:spcPts val="0"/>
              </a:spcAft>
              <a:buClr>
                <a:schemeClr val="lt2"/>
              </a:buClr>
              <a:buSzPts val="1800"/>
              <a:buNone/>
            </a:pPr>
            <a:br>
              <a:rPr lang="en-US" sz="2000" b="1" dirty="0">
                <a:solidFill>
                  <a:schemeClr val="tx1"/>
                </a:solidFill>
                <a:latin typeface="Franklin Gothic"/>
                <a:ea typeface="Franklin Gothic"/>
                <a:cs typeface="Franklin Gothic"/>
                <a:sym typeface="Franklin Gothic"/>
              </a:rPr>
            </a:br>
            <a:r>
              <a:rPr lang="en-US" sz="2000" b="1" dirty="0">
                <a:solidFill>
                  <a:schemeClr val="tx1"/>
                </a:solidFill>
                <a:latin typeface="Franklin Gothic"/>
                <a:ea typeface="Franklin Gothic"/>
                <a:cs typeface="Franklin Gothic"/>
                <a:sym typeface="Franklin Gothic"/>
              </a:rPr>
              <a:t>Team Name : Bug-Bytes</a:t>
            </a:r>
            <a:endParaRPr sz="2000" b="1" dirty="0">
              <a:solidFill>
                <a:schemeClr val="tx1"/>
              </a:solidFill>
            </a:endParaRPr>
          </a:p>
          <a:p>
            <a:pPr marL="0" lvl="0" indent="0" algn="l" rtl="0">
              <a:lnSpc>
                <a:spcPct val="90000"/>
              </a:lnSpc>
              <a:spcBef>
                <a:spcPts val="1000"/>
              </a:spcBef>
              <a:spcAft>
                <a:spcPts val="0"/>
              </a:spcAft>
              <a:buClr>
                <a:schemeClr val="lt2"/>
              </a:buClr>
              <a:buSzPts val="1800"/>
              <a:buNone/>
            </a:pPr>
            <a:br>
              <a:rPr lang="en-US" sz="2000" b="1" dirty="0">
                <a:solidFill>
                  <a:schemeClr val="tx1"/>
                </a:solidFill>
                <a:latin typeface="Franklin Gothic"/>
                <a:ea typeface="Franklin Gothic"/>
                <a:cs typeface="Franklin Gothic"/>
                <a:sym typeface="Franklin Gothic"/>
              </a:rPr>
            </a:br>
            <a:r>
              <a:rPr lang="en-US" sz="2000" b="1" dirty="0">
                <a:solidFill>
                  <a:schemeClr val="tx1"/>
                </a:solidFill>
                <a:latin typeface="Franklin Gothic"/>
                <a:ea typeface="Franklin Gothic"/>
                <a:cs typeface="Franklin Gothic"/>
                <a:sym typeface="Franklin Gothic"/>
              </a:rPr>
              <a:t>Team Leader Name : Anuj </a:t>
            </a:r>
            <a:r>
              <a:rPr lang="en-US" sz="2000" b="1" dirty="0" err="1">
                <a:solidFill>
                  <a:schemeClr val="tx1"/>
                </a:solidFill>
                <a:latin typeface="Franklin Gothic"/>
                <a:ea typeface="Franklin Gothic"/>
                <a:cs typeface="Franklin Gothic"/>
                <a:sym typeface="Franklin Gothic"/>
              </a:rPr>
              <a:t>Raghuwanshi</a:t>
            </a:r>
            <a:endParaRPr sz="2000" b="1" dirty="0">
              <a:solidFill>
                <a:schemeClr val="tx1"/>
              </a:solidFill>
            </a:endParaRPr>
          </a:p>
          <a:p>
            <a:pPr marL="0" lvl="0" indent="0" algn="l" rtl="0">
              <a:lnSpc>
                <a:spcPct val="90000"/>
              </a:lnSpc>
              <a:spcBef>
                <a:spcPts val="1000"/>
              </a:spcBef>
              <a:spcAft>
                <a:spcPts val="0"/>
              </a:spcAft>
              <a:buClr>
                <a:schemeClr val="lt2"/>
              </a:buClr>
              <a:buSzPts val="1800"/>
              <a:buNone/>
            </a:pPr>
            <a:br>
              <a:rPr lang="en-US" sz="2000" b="1" dirty="0">
                <a:solidFill>
                  <a:schemeClr val="tx1"/>
                </a:solidFill>
                <a:latin typeface="Franklin Gothic"/>
                <a:ea typeface="Franklin Gothic"/>
                <a:cs typeface="Franklin Gothic"/>
                <a:sym typeface="Franklin Gothic"/>
              </a:rPr>
            </a:br>
            <a:r>
              <a:rPr lang="en-US" sz="2000" b="1" dirty="0">
                <a:solidFill>
                  <a:schemeClr val="tx1"/>
                </a:solidFill>
                <a:latin typeface="Franklin Gothic"/>
                <a:ea typeface="Franklin Gothic"/>
                <a:cs typeface="Franklin Gothic"/>
                <a:sym typeface="Franklin Gothic"/>
              </a:rPr>
              <a:t>Institute Name : Bansal Institute of Science and Technology </a:t>
            </a:r>
            <a:endParaRPr sz="2000" b="1" dirty="0">
              <a:solidFill>
                <a:schemeClr val="tx1"/>
              </a:solidFill>
            </a:endParaRPr>
          </a:p>
          <a:p>
            <a:pPr marL="0" lvl="0" indent="0" algn="l" rtl="0">
              <a:lnSpc>
                <a:spcPct val="90000"/>
              </a:lnSpc>
              <a:spcBef>
                <a:spcPts val="1000"/>
              </a:spcBef>
              <a:spcAft>
                <a:spcPts val="0"/>
              </a:spcAft>
              <a:buClr>
                <a:schemeClr val="lt2"/>
              </a:buClr>
              <a:buSzPts val="1800"/>
              <a:buNone/>
            </a:pPr>
            <a:r>
              <a:rPr lang="en-US" sz="2000" b="1" dirty="0">
                <a:solidFill>
                  <a:schemeClr val="tx1"/>
                </a:solidFill>
                <a:latin typeface="Franklin Gothic"/>
                <a:ea typeface="Franklin Gothic"/>
                <a:cs typeface="Franklin Gothic"/>
                <a:sym typeface="Franklin Gothic"/>
              </a:rPr>
              <a:t>   </a:t>
            </a:r>
          </a:p>
          <a:p>
            <a:pPr marL="0" lvl="0" indent="0" algn="l" rtl="0">
              <a:lnSpc>
                <a:spcPct val="90000"/>
              </a:lnSpc>
              <a:spcBef>
                <a:spcPts val="1000"/>
              </a:spcBef>
              <a:spcAft>
                <a:spcPts val="0"/>
              </a:spcAft>
              <a:buClr>
                <a:schemeClr val="lt2"/>
              </a:buClr>
              <a:buSzPts val="1800"/>
              <a:buNone/>
            </a:pPr>
            <a:r>
              <a:rPr lang="en-US" sz="2000" b="1" dirty="0">
                <a:solidFill>
                  <a:schemeClr val="tx1"/>
                </a:solidFill>
                <a:latin typeface="Franklin Gothic"/>
                <a:ea typeface="Franklin Gothic"/>
                <a:cs typeface="Franklin Gothic"/>
                <a:sym typeface="Franklin Gothic"/>
              </a:rPr>
              <a:t>Theme Name: Social Impact and Welfare</a:t>
            </a:r>
            <a:endParaRPr sz="2000" b="1" dirty="0">
              <a:solidFill>
                <a:schemeClr val="tx1"/>
              </a:solidFill>
              <a:latin typeface="Franklin Gothic"/>
              <a:ea typeface="Franklin Gothic"/>
              <a:cs typeface="Franklin Gothic"/>
              <a:sym typeface="Franklin Gothic"/>
            </a:endParaRPr>
          </a:p>
          <a:p>
            <a:pPr marL="0" lvl="0" indent="0" algn="l" rtl="0">
              <a:lnSpc>
                <a:spcPct val="90000"/>
              </a:lnSpc>
              <a:spcBef>
                <a:spcPts val="1000"/>
              </a:spcBef>
              <a:spcAft>
                <a:spcPts val="0"/>
              </a:spcAft>
              <a:buClr>
                <a:schemeClr val="lt2"/>
              </a:buClr>
              <a:buSzPts val="1800"/>
              <a:buNone/>
            </a:pPr>
            <a:endParaRPr sz="2100" dirty="0">
              <a:latin typeface="Franklin Gothic"/>
              <a:ea typeface="Franklin Gothic"/>
              <a:cs typeface="Franklin Gothic"/>
              <a:sym typeface="Franklin Gothic"/>
            </a:endParaRPr>
          </a:p>
        </p:txBody>
      </p:sp>
      <p:pic>
        <p:nvPicPr>
          <p:cNvPr id="2517" name="Google Shape;2517;g1fd5d481548_2_197"/>
          <p:cNvPicPr preferRelativeResize="0"/>
          <p:nvPr/>
        </p:nvPicPr>
        <p:blipFill rotWithShape="1">
          <a:blip r:embed="rId3">
            <a:alphaModFix/>
          </a:blip>
          <a:srcRect/>
          <a:stretch/>
        </p:blipFill>
        <p:spPr>
          <a:xfrm>
            <a:off x="188413" y="35932"/>
            <a:ext cx="2328069" cy="1976535"/>
          </a:xfrm>
          <a:prstGeom prst="rect">
            <a:avLst/>
          </a:prstGeom>
          <a:ln>
            <a:noFill/>
          </a:ln>
          <a:effectLst>
            <a:outerShdw blurRad="292100" dist="139700" dir="2700000" algn="tl" rotWithShape="0">
              <a:srgbClr val="333333">
                <a:alpha val="65000"/>
              </a:srgbClr>
            </a:outerShdw>
          </a:effectLst>
        </p:spPr>
      </p:pic>
      <p:pic>
        <p:nvPicPr>
          <p:cNvPr id="2518" name="Google Shape;2518;g1fd5d481548_2_197"/>
          <p:cNvPicPr preferRelativeResize="0"/>
          <p:nvPr/>
        </p:nvPicPr>
        <p:blipFill>
          <a:blip r:embed="rId4">
            <a:alphaModFix/>
          </a:blip>
          <a:stretch>
            <a:fillRect/>
          </a:stretch>
        </p:blipFill>
        <p:spPr>
          <a:xfrm>
            <a:off x="9863932" y="-79468"/>
            <a:ext cx="2328068" cy="1950275"/>
          </a:xfrm>
          <a:prstGeom prst="rect">
            <a:avLst/>
          </a:prstGeom>
          <a:ln>
            <a:noFill/>
          </a:ln>
          <a:effectLst>
            <a:outerShdw blurRad="292100" dist="139700" dir="2700000" algn="tl" rotWithShape="0">
              <a:srgbClr val="333333">
                <a:alpha val="65000"/>
              </a:srgbClr>
            </a:outerShdw>
          </a:effectLst>
        </p:spPr>
      </p:pic>
      <p:sp>
        <p:nvSpPr>
          <p:cNvPr id="2519" name="Google Shape;2519;g1fd5d481548_2_197"/>
          <p:cNvSpPr txBox="1"/>
          <p:nvPr/>
        </p:nvSpPr>
        <p:spPr>
          <a:xfrm>
            <a:off x="2888267" y="157370"/>
            <a:ext cx="7187100" cy="750945"/>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US" sz="3200" b="1" dirty="0" err="1">
                <a:solidFill>
                  <a:schemeClr val="dk1"/>
                </a:solidFill>
                <a:latin typeface="Inter"/>
                <a:ea typeface="Inter"/>
                <a:cs typeface="Inter"/>
                <a:sym typeface="Inter"/>
              </a:rPr>
              <a:t>Codictive</a:t>
            </a:r>
            <a:r>
              <a:rPr lang="en-US" sz="3200" b="1" dirty="0">
                <a:solidFill>
                  <a:schemeClr val="dk1"/>
                </a:solidFill>
                <a:latin typeface="Inter"/>
                <a:ea typeface="Inter"/>
                <a:cs typeface="Inter"/>
                <a:sym typeface="Inter"/>
              </a:rPr>
              <a:t> 1.0 State-Level Hackathon</a:t>
            </a:r>
            <a:endParaRPr sz="3200" b="1" dirty="0">
              <a:solidFill>
                <a:schemeClr val="dk1"/>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5" name="Picture Placeholder 4" descr="Lightbulb">
                <a:extLst>
                  <a:ext uri="{FF2B5EF4-FFF2-40B4-BE49-F238E27FC236}">
                    <a16:creationId xmlns:a16="http://schemas.microsoft.com/office/drawing/2014/main" id="{B6E37D1A-51A8-6FF6-6D47-6EC1BAE4119E}"/>
                  </a:ext>
                </a:extLst>
              </p:cNvPr>
              <p:cNvGraphicFramePr>
                <a:graphicFrameLocks noGrp="1" noChangeAspect="1"/>
              </p:cNvGraphicFramePr>
              <p:nvPr>
                <p:ph type="pic" idx="2"/>
                <p:extLst>
                  <p:ext uri="{D42A27DB-BD31-4B8C-83A1-F6EECF244321}">
                    <p14:modId xmlns:p14="http://schemas.microsoft.com/office/powerpoint/2010/main" val="2991284060"/>
                  </p:ext>
                </p:extLst>
              </p:nvPr>
            </p:nvGraphicFramePr>
            <p:xfrm>
              <a:off x="235264" y="113708"/>
              <a:ext cx="449584" cy="483270"/>
            </p:xfrm>
            <a:graphic>
              <a:graphicData uri="http://schemas.microsoft.com/office/drawing/2017/model3d">
                <am3d:model3d r:embed="rId2">
                  <am3d:spPr>
                    <a:xfrm>
                      <a:off x="0" y="0"/>
                      <a:ext cx="449584" cy="483270"/>
                    </a:xfrm>
                    <a:prstGeom prst="rect">
                      <a:avLst/>
                    </a:prstGeom>
                  </am3d:spPr>
                  <am3d:camera>
                    <am3d:pos x="0" y="0" z="61285287"/>
                    <am3d:up dx="0" dy="36000000" dz="0"/>
                    <am3d:lookAt x="0" y="0" z="0"/>
                    <am3d:perspective fov="2700000"/>
                  </am3d:camera>
                  <am3d:trans>
                    <am3d:meterPerModelUnit n="130752" d="1000000"/>
                    <am3d:preTrans dx="0" dy="-18000000" dz="0"/>
                    <am3d:scale>
                      <am3d:sx n="1000000" d="1000000"/>
                      <am3d:sy n="1000000" d="1000000"/>
                      <am3d:sz n="1000000" d="1000000"/>
                    </am3d:scale>
                    <am3d:rot ax="-859446" ay="4213882" az="-810710"/>
                    <am3d:postTrans dx="0" dy="0" dz="0"/>
                  </am3d:trans>
                  <am3d:raster rName="Office3DRenderer" rVer="16.0.8326">
                    <am3d:blip r:embed="rId3"/>
                  </am3d:raster>
                  <am3d:objViewport viewportSz="53414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Picture Placeholder 4" descr="Lightbulb">
                <a:extLst>
                  <a:ext uri="{FF2B5EF4-FFF2-40B4-BE49-F238E27FC236}">
                    <a16:creationId xmlns:a16="http://schemas.microsoft.com/office/drawing/2014/main" id="{B6E37D1A-51A8-6FF6-6D47-6EC1BAE4119E}"/>
                  </a:ext>
                </a:extLst>
              </p:cNvPr>
              <p:cNvPicPr>
                <a:picLocks noGrp="1" noRot="1" noChangeAspect="1" noMove="1" noResize="1" noEditPoints="1" noAdjustHandles="1" noChangeArrowheads="1" noChangeShapeType="1" noCrop="1"/>
              </p:cNvPicPr>
              <p:nvPr/>
            </p:nvPicPr>
            <p:blipFill>
              <a:blip r:embed="rId3"/>
              <a:stretch>
                <a:fillRect/>
              </a:stretch>
            </p:blipFill>
            <p:spPr>
              <a:xfrm>
                <a:off x="235264" y="113708"/>
                <a:ext cx="449584" cy="483270"/>
              </a:xfrm>
              <a:prstGeom prst="rect">
                <a:avLst/>
              </a:prstGeom>
            </p:spPr>
          </p:pic>
        </mc:Fallback>
      </mc:AlternateContent>
      <p:sp>
        <p:nvSpPr>
          <p:cNvPr id="3" name="Title 2">
            <a:extLst>
              <a:ext uri="{FF2B5EF4-FFF2-40B4-BE49-F238E27FC236}">
                <a16:creationId xmlns:a16="http://schemas.microsoft.com/office/drawing/2014/main" id="{BC2657DB-0327-CC52-6C3F-845D2DC80555}"/>
              </a:ext>
            </a:extLst>
          </p:cNvPr>
          <p:cNvSpPr>
            <a:spLocks noGrp="1"/>
          </p:cNvSpPr>
          <p:nvPr>
            <p:ph type="title"/>
          </p:nvPr>
        </p:nvSpPr>
        <p:spPr>
          <a:xfrm>
            <a:off x="235264" y="113709"/>
            <a:ext cx="4941477" cy="610863"/>
          </a:xfrm>
        </p:spPr>
        <p:txBody>
          <a:bodyPr>
            <a:normAutofit/>
          </a:bodyPr>
          <a:lstStyle/>
          <a:p>
            <a:pPr marL="571500" indent="-571500">
              <a:buFont typeface="Wingdings" panose="05000000000000000000" pitchFamily="2" charset="2"/>
              <a:buChar char="q"/>
            </a:pPr>
            <a:r>
              <a:rPr lang="en-US" dirty="0"/>
              <a:t>Approach Details</a:t>
            </a:r>
            <a:endParaRPr lang="en-IN" dirty="0"/>
          </a:p>
        </p:txBody>
      </p:sp>
      <p:sp>
        <p:nvSpPr>
          <p:cNvPr id="4" name="Text Placeholder 3">
            <a:extLst>
              <a:ext uri="{FF2B5EF4-FFF2-40B4-BE49-F238E27FC236}">
                <a16:creationId xmlns:a16="http://schemas.microsoft.com/office/drawing/2014/main" id="{2F65C016-78B4-579F-C35E-D0471657B266}"/>
              </a:ext>
            </a:extLst>
          </p:cNvPr>
          <p:cNvSpPr>
            <a:spLocks noGrp="1"/>
          </p:cNvSpPr>
          <p:nvPr>
            <p:ph type="body" idx="1"/>
          </p:nvPr>
        </p:nvSpPr>
        <p:spPr>
          <a:xfrm>
            <a:off x="-93733" y="724572"/>
            <a:ext cx="6027174" cy="7369712"/>
          </a:xfrm>
        </p:spPr>
        <p:txBody>
          <a:bodyPr/>
          <a:lstStyle/>
          <a:p>
            <a:pPr marL="514350" indent="-285750">
              <a:buFont typeface="Wingdings" panose="05000000000000000000" pitchFamily="2" charset="2"/>
              <a:buChar char="v"/>
            </a:pPr>
            <a:r>
              <a:rPr lang="en-IN" dirty="0">
                <a:solidFill>
                  <a:srgbClr val="002060"/>
                </a:solidFill>
                <a:latin typeface="Arial" panose="020B0604020202020204" pitchFamily="34" charset="0"/>
                <a:cs typeface="Arial" panose="020B0604020202020204" pitchFamily="34" charset="0"/>
              </a:rPr>
              <a:t>Problem summary </a:t>
            </a:r>
            <a:r>
              <a:rPr lang="en-IN" sz="1400" dirty="0">
                <a:latin typeface="Arial" panose="020B0604020202020204" pitchFamily="34" charset="0"/>
                <a:cs typeface="Arial" panose="020B0604020202020204" pitchFamily="34" charset="0"/>
              </a:rPr>
              <a:t>: Design and develop a Women Safety App that automatically senses the danger to a mobile user and triggers an SOS alert with location details based on multimodal data from a mobile device such as audio, video, image, motion detection etc., given a situation that the user is not able to operate the mobile</a:t>
            </a:r>
          </a:p>
          <a:p>
            <a:pPr marL="514350" indent="-285750">
              <a:buFont typeface="Wingdings" panose="05000000000000000000" pitchFamily="2" charset="2"/>
              <a:buChar char="Ø"/>
            </a:pPr>
            <a:r>
              <a:rPr lang="en-IN" sz="1400" dirty="0">
                <a:latin typeface="Arial" panose="020B0604020202020204" pitchFamily="34" charset="0"/>
                <a:cs typeface="Arial" panose="020B0604020202020204" pitchFamily="34" charset="0"/>
              </a:rPr>
              <a:t>Building an AI based app </a:t>
            </a:r>
            <a:r>
              <a:rPr lang="en-IN" sz="1400" dirty="0">
                <a:solidFill>
                  <a:srgbClr val="002060"/>
                </a:solidFill>
                <a:latin typeface="Arial" panose="020B0604020202020204" pitchFamily="34" charset="0"/>
                <a:cs typeface="Arial" panose="020B0604020202020204" pitchFamily="34" charset="0"/>
              </a:rPr>
              <a:t>NIVEDITA</a:t>
            </a:r>
            <a:r>
              <a:rPr lang="en-IN" sz="1400" dirty="0">
                <a:latin typeface="Arial" panose="020B0604020202020204" pitchFamily="34" charset="0"/>
                <a:cs typeface="Arial" panose="020B0604020202020204" pitchFamily="34" charset="0"/>
              </a:rPr>
              <a:t> which will protect Women against crime and provide them safety.</a:t>
            </a:r>
          </a:p>
          <a:p>
            <a:pPr marL="571500" indent="-342900">
              <a:buFont typeface="Wingdings" panose="05000000000000000000" pitchFamily="2" charset="2"/>
              <a:buChar char="Ø"/>
            </a:pPr>
            <a:r>
              <a:rPr lang="en-IN" sz="1400" dirty="0">
                <a:latin typeface="Arial" panose="020B0604020202020204" pitchFamily="34" charset="0"/>
                <a:cs typeface="Arial" panose="020B0604020202020204" pitchFamily="34" charset="0"/>
              </a:rPr>
              <a:t>The app will need permissions from User for it’s functioning and tracking(like camera, contacts, microphone, GPS, storage, modify system settings, battery optimisation )</a:t>
            </a:r>
          </a:p>
          <a:p>
            <a:pPr marL="571500" indent="-342900">
              <a:buFont typeface="Wingdings" panose="05000000000000000000" pitchFamily="2" charset="2"/>
              <a:buChar char="Ø"/>
            </a:pPr>
            <a:r>
              <a:rPr lang="en-IN" sz="1400" dirty="0">
                <a:latin typeface="Arial" panose="020B0604020202020204" pitchFamily="34" charset="0"/>
                <a:cs typeface="Arial" panose="020B0604020202020204" pitchFamily="34" charset="0"/>
              </a:rPr>
              <a:t>After successfully registering the app with </a:t>
            </a:r>
            <a:r>
              <a:rPr lang="en-IN" sz="1400" dirty="0">
                <a:solidFill>
                  <a:srgbClr val="0070C0"/>
                </a:solidFill>
                <a:latin typeface="Arial" panose="020B0604020202020204" pitchFamily="34" charset="0"/>
                <a:cs typeface="Arial" panose="020B0604020202020204" pitchFamily="34" charset="0"/>
              </a:rPr>
              <a:t>Aadhar card</a:t>
            </a:r>
            <a:r>
              <a:rPr lang="en-IN" sz="1400" dirty="0">
                <a:solidFill>
                  <a:schemeClr val="tx1"/>
                </a:solidFill>
                <a:latin typeface="Arial" panose="020B0604020202020204" pitchFamily="34" charset="0"/>
                <a:cs typeface="Arial" panose="020B0604020202020204" pitchFamily="34" charset="0"/>
              </a:rPr>
              <a:t>,</a:t>
            </a:r>
            <a:r>
              <a:rPr lang="en-IN" sz="1400" dirty="0">
                <a:solidFill>
                  <a:srgbClr val="0070C0"/>
                </a:solidFill>
                <a:latin typeface="Arial" panose="020B0604020202020204" pitchFamily="34" charset="0"/>
                <a:cs typeface="Arial" panose="020B0604020202020204" pitchFamily="34" charset="0"/>
              </a:rPr>
              <a:t> Phone No. </a:t>
            </a:r>
            <a:r>
              <a:rPr lang="en-IN" sz="1400" dirty="0">
                <a:solidFill>
                  <a:schemeClr val="tx1"/>
                </a:solidFill>
                <a:latin typeface="Arial" panose="020B0604020202020204" pitchFamily="34" charset="0"/>
                <a:cs typeface="Arial" panose="020B0604020202020204" pitchFamily="34" charset="0"/>
              </a:rPr>
              <a:t>, </a:t>
            </a:r>
            <a:r>
              <a:rPr lang="en-IN" sz="1400" dirty="0">
                <a:solidFill>
                  <a:srgbClr val="0070C0"/>
                </a:solidFill>
                <a:latin typeface="Arial" panose="020B0604020202020204" pitchFamily="34" charset="0"/>
                <a:cs typeface="Arial" panose="020B0604020202020204" pitchFamily="34" charset="0"/>
              </a:rPr>
              <a:t>Biometrics</a:t>
            </a:r>
            <a:r>
              <a:rPr lang="en-IN" sz="1400" dirty="0">
                <a:latin typeface="Arial" panose="020B0604020202020204" pitchFamily="34" charset="0"/>
                <a:cs typeface="Arial" panose="020B0604020202020204" pitchFamily="34" charset="0"/>
              </a:rPr>
              <a:t> </a:t>
            </a:r>
            <a:r>
              <a:rPr lang="en-IN" sz="1400" dirty="0">
                <a:solidFill>
                  <a:schemeClr val="tx1"/>
                </a:solidFill>
                <a:latin typeface="Arial" panose="020B0604020202020204" pitchFamily="34" charset="0"/>
                <a:cs typeface="Arial" panose="020B0604020202020204" pitchFamily="34" charset="0"/>
              </a:rPr>
              <a:t>it </a:t>
            </a:r>
            <a:r>
              <a:rPr lang="en-IN" sz="1400" dirty="0">
                <a:latin typeface="Arial" panose="020B0604020202020204" pitchFamily="34" charset="0"/>
                <a:cs typeface="Arial" panose="020B0604020202020204" pitchFamily="34" charset="0"/>
              </a:rPr>
              <a:t>will start monitoring and implement it’s safety measures.</a:t>
            </a:r>
          </a:p>
          <a:p>
            <a:pPr marL="571500" indent="-342900">
              <a:buFont typeface="Wingdings" panose="05000000000000000000" pitchFamily="2" charset="2"/>
              <a:buChar char="Ø"/>
            </a:pPr>
            <a:r>
              <a:rPr lang="en-IN" sz="1400" dirty="0">
                <a:latin typeface="Arial" panose="020B0604020202020204" pitchFamily="34" charset="0"/>
                <a:cs typeface="Arial" panose="020B0604020202020204" pitchFamily="34" charset="0"/>
              </a:rPr>
              <a:t>Based on user’s current location and the crime records in that area the app will categorize the area in </a:t>
            </a:r>
            <a:r>
              <a:rPr lang="en-IN" sz="1400" dirty="0">
                <a:solidFill>
                  <a:srgbClr val="FF0000"/>
                </a:solidFill>
                <a:latin typeface="Arial" panose="020B0604020202020204" pitchFamily="34" charset="0"/>
                <a:cs typeface="Arial" panose="020B0604020202020204" pitchFamily="34" charset="0"/>
              </a:rPr>
              <a:t>Heat Zones</a:t>
            </a:r>
            <a:r>
              <a:rPr lang="en-IN" sz="1400" dirty="0">
                <a:latin typeface="Arial" panose="020B0604020202020204" pitchFamily="34" charset="0"/>
                <a:cs typeface="Arial" panose="020B0604020202020204" pitchFamily="34" charset="0"/>
              </a:rPr>
              <a:t>.</a:t>
            </a:r>
          </a:p>
          <a:p>
            <a:pPr marL="571500" indent="-342900">
              <a:buFont typeface="Wingdings" panose="05000000000000000000" pitchFamily="2" charset="2"/>
              <a:buChar char="Ø"/>
            </a:pPr>
            <a:r>
              <a:rPr lang="en-IN" sz="1400" dirty="0">
                <a:latin typeface="Arial" panose="020B0604020202020204" pitchFamily="34" charset="0"/>
                <a:cs typeface="Arial" panose="020B0604020202020204" pitchFamily="34" charset="0"/>
              </a:rPr>
              <a:t>The app will start monitoring as per the heat zone automatically, as if the user is in </a:t>
            </a:r>
            <a:r>
              <a:rPr lang="en-IN" sz="1400" dirty="0">
                <a:solidFill>
                  <a:srgbClr val="FF0000"/>
                </a:solidFill>
                <a:latin typeface="Arial" panose="020B0604020202020204" pitchFamily="34" charset="0"/>
                <a:cs typeface="Arial" panose="020B0604020202020204" pitchFamily="34" charset="0"/>
              </a:rPr>
              <a:t>Safe zone</a:t>
            </a:r>
            <a:r>
              <a:rPr lang="en-IN" sz="1400" dirty="0">
                <a:latin typeface="Arial" panose="020B0604020202020204" pitchFamily="34" charset="0"/>
                <a:cs typeface="Arial" panose="020B0604020202020204" pitchFamily="34" charset="0"/>
              </a:rPr>
              <a:t>(will monitor passively),  </a:t>
            </a:r>
            <a:r>
              <a:rPr lang="en-IN" sz="1400" dirty="0">
                <a:solidFill>
                  <a:srgbClr val="FF0000"/>
                </a:solidFill>
                <a:latin typeface="Arial" panose="020B0604020202020204" pitchFamily="34" charset="0"/>
                <a:cs typeface="Arial" panose="020B0604020202020204" pitchFamily="34" charset="0"/>
              </a:rPr>
              <a:t>Moderate zone</a:t>
            </a:r>
            <a:r>
              <a:rPr lang="en-IN" sz="1400" dirty="0">
                <a:latin typeface="Arial" panose="020B0604020202020204" pitchFamily="34" charset="0"/>
                <a:cs typeface="Arial" panose="020B0604020202020204" pitchFamily="34" charset="0"/>
              </a:rPr>
              <a:t> (will monitor actively), </a:t>
            </a:r>
            <a:r>
              <a:rPr lang="en-IN" sz="1400" dirty="0">
                <a:solidFill>
                  <a:srgbClr val="FF0000"/>
                </a:solidFill>
                <a:latin typeface="Arial" panose="020B0604020202020204" pitchFamily="34" charset="0"/>
                <a:cs typeface="Arial" panose="020B0604020202020204" pitchFamily="34" charset="0"/>
              </a:rPr>
              <a:t>Severe zone </a:t>
            </a:r>
            <a:r>
              <a:rPr lang="en-IN" sz="1400" dirty="0">
                <a:latin typeface="Arial" panose="020B0604020202020204" pitchFamily="34" charset="0"/>
                <a:cs typeface="Arial" panose="020B0604020202020204" pitchFamily="34" charset="0"/>
              </a:rPr>
              <a:t>(will monitor actively with a warning to user’s contacts) and if in </a:t>
            </a:r>
            <a:r>
              <a:rPr lang="en-IN" sz="1400" dirty="0">
                <a:solidFill>
                  <a:srgbClr val="FF0000"/>
                </a:solidFill>
                <a:latin typeface="Arial" panose="020B0604020202020204" pitchFamily="34" charset="0"/>
                <a:cs typeface="Arial" panose="020B0604020202020204" pitchFamily="34" charset="0"/>
              </a:rPr>
              <a:t>No Network zone </a:t>
            </a:r>
            <a:r>
              <a:rPr lang="en-IN" sz="1400" dirty="0">
                <a:latin typeface="Arial" panose="020B0604020202020204" pitchFamily="34" charset="0"/>
                <a:cs typeface="Arial" panose="020B0604020202020204" pitchFamily="34" charset="0"/>
              </a:rPr>
              <a:t>an alert with the last active location will be sent to emergency contacts by SOS.</a:t>
            </a:r>
          </a:p>
          <a:p>
            <a:pPr marL="571500" indent="-342900">
              <a:buFont typeface="Wingdings" panose="05000000000000000000" pitchFamily="2" charset="2"/>
              <a:buChar char="Ø"/>
            </a:pPr>
            <a:r>
              <a:rPr lang="en-IN" sz="1400" dirty="0">
                <a:latin typeface="Arial" panose="020B0604020202020204" pitchFamily="34" charset="0"/>
                <a:cs typeface="Arial" panose="020B0604020202020204" pitchFamily="34" charset="0"/>
              </a:rPr>
              <a:t>The app will go to </a:t>
            </a:r>
            <a:r>
              <a:rPr lang="en-IN" sz="1400" dirty="0">
                <a:solidFill>
                  <a:srgbClr val="FF0000"/>
                </a:solidFill>
                <a:latin typeface="Arial" panose="020B0604020202020204" pitchFamily="34" charset="0"/>
                <a:cs typeface="Arial" panose="020B0604020202020204" pitchFamily="34" charset="0"/>
              </a:rPr>
              <a:t>Activation</a:t>
            </a:r>
            <a:r>
              <a:rPr lang="en-IN" sz="1400" dirty="0">
                <a:latin typeface="Arial" panose="020B0604020202020204" pitchFamily="34" charset="0"/>
                <a:cs typeface="Arial" panose="020B0604020202020204" pitchFamily="34" charset="0"/>
              </a:rPr>
              <a:t> through users voice keyword, If dropped or fell, shaken vigorously, through custom gestures, or in an unknown location for long and not confirmed, Through volume/power button.</a:t>
            </a:r>
          </a:p>
          <a:p>
            <a:pPr marL="571500" indent="-342900">
              <a:buFont typeface="Wingdings" panose="05000000000000000000" pitchFamily="2" charset="2"/>
              <a:buChar char="Ø"/>
            </a:pPr>
            <a:endParaRPr lang="en-IN" sz="2000" dirty="0">
              <a:latin typeface="Arial" panose="020B0604020202020204" pitchFamily="34" charset="0"/>
              <a:cs typeface="Arial" panose="020B0604020202020204" pitchFamily="34" charset="0"/>
            </a:endParaRPr>
          </a:p>
          <a:p>
            <a:pPr marL="571500" indent="-342900">
              <a:buFont typeface="Wingdings" panose="05000000000000000000" pitchFamily="2" charset="2"/>
              <a:buChar char="Ø"/>
            </a:pPr>
            <a:endParaRPr lang="en-IN" sz="20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656C4BB0-1348-2426-8324-754FBB9048D5}"/>
              </a:ext>
            </a:extLst>
          </p:cNvPr>
          <p:cNvSpPr txBox="1"/>
          <p:nvPr/>
        </p:nvSpPr>
        <p:spPr>
          <a:xfrm>
            <a:off x="6258560" y="217976"/>
            <a:ext cx="5698176" cy="6771084"/>
          </a:xfrm>
          <a:prstGeom prst="rect">
            <a:avLst/>
          </a:prstGeom>
          <a:noFill/>
        </p:spPr>
        <p:txBody>
          <a:bodyPr wrap="square" rtlCol="0">
            <a:spAutoFit/>
          </a:bodyPr>
          <a:lstStyle/>
          <a:p>
            <a:pPr marL="285750" indent="-285750">
              <a:buFont typeface="Wingdings" panose="05000000000000000000" pitchFamily="2" charset="2"/>
              <a:buChar char="Ø"/>
            </a:pPr>
            <a:r>
              <a:rPr lang="en-IN" sz="1400" dirty="0">
                <a:latin typeface="Arial" panose="020B0604020202020204" pitchFamily="34" charset="0"/>
                <a:cs typeface="Arial" panose="020B0604020202020204" pitchFamily="34" charset="0"/>
              </a:rPr>
              <a:t>If the app detects danger(Through AI or Manually) it will first give a strong vibration for cancellation of danger, if not confirmed it will keep on sending </a:t>
            </a:r>
            <a:r>
              <a:rPr lang="en-IN" sz="1400" dirty="0">
                <a:solidFill>
                  <a:srgbClr val="FF0000"/>
                </a:solidFill>
                <a:latin typeface="Arial" panose="020B0604020202020204" pitchFamily="34" charset="0"/>
                <a:cs typeface="Arial" panose="020B0604020202020204" pitchFamily="34" charset="0"/>
              </a:rPr>
              <a:t>alerts</a:t>
            </a:r>
            <a:r>
              <a:rPr lang="en-IN" sz="1400" dirty="0">
                <a:solidFill>
                  <a:schemeClr val="tx1">
                    <a:lumMod val="95000"/>
                    <a:lumOff val="5000"/>
                  </a:schemeClr>
                </a:solidFill>
                <a:latin typeface="Arial" panose="020B0604020202020204" pitchFamily="34" charset="0"/>
                <a:cs typeface="Arial" panose="020B0604020202020204" pitchFamily="34" charset="0"/>
              </a:rPr>
              <a:t> to nearby police stations and hospitals, assigned emergency contacts, police patrolling vans and nearby patrolling vans with live location, audio, camera recordings in compressed form to save internet data.</a:t>
            </a:r>
            <a:endParaRPr lang="en-IN" sz="1400" dirty="0">
              <a:solidFill>
                <a:schemeClr val="accent2">
                  <a:lumMod val="75000"/>
                </a:schemeClr>
              </a:solidFill>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IN" sz="1400" dirty="0">
                <a:latin typeface="Arial" panose="020B0604020202020204" pitchFamily="34" charset="0"/>
                <a:cs typeface="Arial" panose="020B0604020202020204" pitchFamily="34" charset="0"/>
              </a:rPr>
              <a:t>If the app is activated someone and tries to </a:t>
            </a:r>
            <a:r>
              <a:rPr lang="en-IN" sz="1400" dirty="0">
                <a:solidFill>
                  <a:srgbClr val="FF0000"/>
                </a:solidFill>
                <a:latin typeface="Arial" panose="020B0604020202020204" pitchFamily="34" charset="0"/>
                <a:cs typeface="Arial" panose="020B0604020202020204" pitchFamily="34" charset="0"/>
              </a:rPr>
              <a:t>TURNOFF  </a:t>
            </a:r>
            <a:r>
              <a:rPr lang="en-IN" sz="1400" dirty="0">
                <a:latin typeface="Arial" panose="020B0604020202020204" pitchFamily="34" charset="0"/>
                <a:cs typeface="Arial" panose="020B0604020202020204" pitchFamily="34" charset="0"/>
              </a:rPr>
              <a:t>the phone, built-in </a:t>
            </a:r>
            <a:r>
              <a:rPr lang="en-IN" sz="1400" dirty="0">
                <a:solidFill>
                  <a:srgbClr val="FF0000"/>
                </a:solidFill>
                <a:latin typeface="Arial" panose="020B0604020202020204" pitchFamily="34" charset="0"/>
                <a:cs typeface="Arial" panose="020B0604020202020204" pitchFamily="34" charset="0"/>
              </a:rPr>
              <a:t>Fake power off </a:t>
            </a:r>
            <a:r>
              <a:rPr lang="en-IN" sz="1400" dirty="0">
                <a:latin typeface="Arial" panose="020B0604020202020204" pitchFamily="34" charset="0"/>
                <a:cs typeface="Arial" panose="020B0604020202020204" pitchFamily="34" charset="0"/>
              </a:rPr>
              <a:t>mode will get activated and the phone will pretend to turn off but will actively send location, images, camera samples to assigned contacts.</a:t>
            </a:r>
          </a:p>
          <a:p>
            <a:pPr marL="285750" indent="-285750">
              <a:buFont typeface="Wingdings" panose="05000000000000000000" pitchFamily="2" charset="2"/>
              <a:buChar char="Ø"/>
            </a:pPr>
            <a:r>
              <a:rPr lang="en-IN" sz="1400" dirty="0">
                <a:latin typeface="Arial" panose="020B0604020202020204" pitchFamily="34" charset="0"/>
                <a:cs typeface="Arial" panose="020B0604020202020204" pitchFamily="34" charset="0"/>
              </a:rPr>
              <a:t>The app is designed to </a:t>
            </a:r>
            <a:r>
              <a:rPr lang="en-IN" sz="1400" dirty="0">
                <a:solidFill>
                  <a:srgbClr val="FF0000"/>
                </a:solidFill>
                <a:latin typeface="Arial" panose="020B0604020202020204" pitchFamily="34" charset="0"/>
                <a:cs typeface="Arial" panose="020B0604020202020204" pitchFamily="34" charset="0"/>
              </a:rPr>
              <a:t>Optimise Battery,</a:t>
            </a:r>
            <a:r>
              <a:rPr lang="en-IN" sz="1400" dirty="0">
                <a:latin typeface="Arial" panose="020B0604020202020204" pitchFamily="34" charset="0"/>
                <a:cs typeface="Arial" panose="020B0604020202020204" pitchFamily="34" charset="0"/>
              </a:rPr>
              <a:t> it is designed to save battery and for safety in case of low battery it will give warning and at 10% remaining battery it will freeze all other apps except caller, messaging &amp; App itself.</a:t>
            </a:r>
          </a:p>
          <a:p>
            <a:pPr marL="285750" indent="-285750">
              <a:buFont typeface="Wingdings" panose="05000000000000000000" pitchFamily="2" charset="2"/>
              <a:buChar char="Ø"/>
            </a:pPr>
            <a:r>
              <a:rPr lang="en-IN" sz="1400" dirty="0">
                <a:latin typeface="Arial" panose="020B0604020202020204" pitchFamily="34" charset="0"/>
                <a:cs typeface="Arial" panose="020B0604020202020204" pitchFamily="34" charset="0"/>
              </a:rPr>
              <a:t>Apart from all these the app will have separate </a:t>
            </a:r>
            <a:r>
              <a:rPr lang="en-IN" sz="1400" dirty="0">
                <a:solidFill>
                  <a:srgbClr val="FF0000"/>
                </a:solidFill>
                <a:latin typeface="Arial" panose="020B0604020202020204" pitchFamily="34" charset="0"/>
                <a:cs typeface="Arial" panose="020B0604020202020204" pitchFamily="34" charset="0"/>
              </a:rPr>
              <a:t>Mode Selection, </a:t>
            </a:r>
            <a:r>
              <a:rPr lang="en-IN" sz="1400" dirty="0">
                <a:latin typeface="Arial" panose="020B0604020202020204" pitchFamily="34" charset="0"/>
                <a:cs typeface="Arial" panose="020B0604020202020204" pitchFamily="34" charset="0"/>
              </a:rPr>
              <a:t>it will have the following modes :-</a:t>
            </a:r>
          </a:p>
          <a:p>
            <a:pPr marL="285750" indent="-285750">
              <a:buFont typeface="Wingdings" panose="05000000000000000000" pitchFamily="2" charset="2"/>
              <a:buChar char="§"/>
            </a:pPr>
            <a:r>
              <a:rPr lang="en-IN" sz="1400" dirty="0">
                <a:solidFill>
                  <a:srgbClr val="FF0000"/>
                </a:solidFill>
                <a:latin typeface="Arial" panose="020B0604020202020204" pitchFamily="34" charset="0"/>
                <a:cs typeface="Arial" panose="020B0604020202020204" pitchFamily="34" charset="0"/>
              </a:rPr>
              <a:t>Cab Mode </a:t>
            </a:r>
            <a:r>
              <a:rPr lang="en-IN" sz="1400" dirty="0">
                <a:latin typeface="Arial" panose="020B0604020202020204" pitchFamily="34" charset="0"/>
                <a:cs typeface="Arial" panose="020B0604020202020204" pitchFamily="34" charset="0"/>
              </a:rPr>
              <a:t>: The details of the Vehicle and Driver can be sent to custom contacts by scanning the QR code of Cab, it will also show the safest route of your destination and if diverted from the route will notify your selected contacts.</a:t>
            </a:r>
          </a:p>
          <a:p>
            <a:pPr marL="285750" indent="-285750">
              <a:buFont typeface="Wingdings" panose="05000000000000000000" pitchFamily="2" charset="2"/>
              <a:buChar char="§"/>
            </a:pPr>
            <a:r>
              <a:rPr lang="en-IN" sz="1400" dirty="0" err="1">
                <a:solidFill>
                  <a:srgbClr val="FF0000"/>
                </a:solidFill>
                <a:latin typeface="Arial" panose="020B0604020202020204" pitchFamily="34" charset="0"/>
                <a:cs typeface="Arial" panose="020B0604020202020204" pitchFamily="34" charset="0"/>
              </a:rPr>
              <a:t>Anjaan</a:t>
            </a:r>
            <a:r>
              <a:rPr lang="en-IN" sz="1400" dirty="0">
                <a:solidFill>
                  <a:srgbClr val="FF0000"/>
                </a:solidFill>
                <a:latin typeface="Arial" panose="020B0604020202020204" pitchFamily="34" charset="0"/>
                <a:cs typeface="Arial" panose="020B0604020202020204" pitchFamily="34" charset="0"/>
              </a:rPr>
              <a:t> Mode : </a:t>
            </a:r>
            <a:r>
              <a:rPr lang="en-IN" sz="1400" dirty="0">
                <a:latin typeface="Arial" panose="020B0604020202020204" pitchFamily="34" charset="0"/>
                <a:cs typeface="Arial" panose="020B0604020202020204" pitchFamily="34" charset="0"/>
              </a:rPr>
              <a:t>To protect women against harassment and molesting the app will provide a separate mode which will support fake calls and messaging feature which can be activated manually or by voice activation the calls or messages can be pre-recorded to sound much realistic.</a:t>
            </a:r>
          </a:p>
          <a:p>
            <a:pPr marL="285750" indent="-285750">
              <a:buFont typeface="Wingdings" panose="05000000000000000000" pitchFamily="2" charset="2"/>
              <a:buChar char="§"/>
            </a:pPr>
            <a:r>
              <a:rPr lang="en-IN" sz="1400" dirty="0">
                <a:solidFill>
                  <a:srgbClr val="FF0000"/>
                </a:solidFill>
                <a:latin typeface="Arial" panose="020B0604020202020204" pitchFamily="34" charset="0"/>
                <a:cs typeface="Arial" panose="020B0604020202020204" pitchFamily="34" charset="0"/>
              </a:rPr>
              <a:t>Saheli Mode : </a:t>
            </a:r>
            <a:r>
              <a:rPr lang="en-IN" sz="1400" dirty="0">
                <a:latin typeface="Arial" panose="020B0604020202020204" pitchFamily="34" charset="0"/>
                <a:cs typeface="Arial" panose="020B0604020202020204" pitchFamily="34" charset="0"/>
              </a:rPr>
              <a:t>To make them aware of the rights, laws and acts of government the app will have all these in text, audio or video format, to motivate it will have real life incidents in text or on Podcast as well as it will have some self defence techniques and tips.</a:t>
            </a:r>
            <a:endParaRPr lang="en-IN" sz="1400" dirty="0">
              <a:solidFill>
                <a:schemeClr val="accent2">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48329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23"/>
        <p:cNvGrpSpPr/>
        <p:nvPr/>
      </p:nvGrpSpPr>
      <p:grpSpPr>
        <a:xfrm>
          <a:off x="0" y="0"/>
          <a:ext cx="0" cy="0"/>
          <a:chOff x="0" y="0"/>
          <a:chExt cx="0" cy="0"/>
        </a:xfrm>
      </p:grpSpPr>
      <p:sp>
        <p:nvSpPr>
          <p:cNvPr id="2524" name="Google Shape;2524;g1fd5d481548_2_204"/>
          <p:cNvSpPr txBox="1">
            <a:spLocks noGrp="1"/>
          </p:cNvSpPr>
          <p:nvPr>
            <p:ph type="title"/>
          </p:nvPr>
        </p:nvSpPr>
        <p:spPr>
          <a:xfrm>
            <a:off x="-1165985" y="-200984"/>
            <a:ext cx="5668030" cy="605167"/>
          </a:xfrm>
          <a:prstGeom prst="rect">
            <a:avLst/>
          </a:prstGeom>
          <a:noFill/>
          <a:ln>
            <a:noFill/>
          </a:ln>
        </p:spPr>
        <p:txBody>
          <a:bodyPr spcFirstLastPara="1" wrap="square" lIns="0" tIns="0" rIns="0" bIns="0" anchor="b" anchorCtr="0">
            <a:normAutofit/>
          </a:bodyPr>
          <a:lstStyle/>
          <a:p>
            <a:pPr lvl="0" algn="ctr" rtl="0">
              <a:lnSpc>
                <a:spcPct val="90000"/>
              </a:lnSpc>
              <a:spcBef>
                <a:spcPts val="0"/>
              </a:spcBef>
              <a:spcAft>
                <a:spcPts val="0"/>
              </a:spcAft>
              <a:buClr>
                <a:schemeClr val="dk1"/>
              </a:buClr>
              <a:buSzPts val="4400"/>
            </a:pPr>
            <a:r>
              <a:rPr lang="en-IN" sz="2800" dirty="0"/>
              <a:t>FLOW CHART</a:t>
            </a:r>
            <a:endParaRPr sz="2800" dirty="0"/>
          </a:p>
        </p:txBody>
      </p:sp>
      <p:sp>
        <p:nvSpPr>
          <p:cNvPr id="2525" name="Google Shape;2525;g1fd5d481548_2_204"/>
          <p:cNvSpPr txBox="1">
            <a:spLocks noGrp="1"/>
          </p:cNvSpPr>
          <p:nvPr>
            <p:ph type="body" idx="1"/>
          </p:nvPr>
        </p:nvSpPr>
        <p:spPr>
          <a:xfrm flipV="1">
            <a:off x="5638592" y="4820428"/>
            <a:ext cx="45719" cy="46212"/>
          </a:xfrm>
          <a:prstGeom prst="rect">
            <a:avLst/>
          </a:prstGeom>
          <a:noFill/>
          <a:ln w="9525" cap="flat" cmpd="sng">
            <a:solidFill>
              <a:schemeClr val="dk1"/>
            </a:solidFill>
            <a:prstDash val="solid"/>
            <a:round/>
            <a:headEnd type="none" w="sm" len="sm"/>
            <a:tailEnd type="none" w="sm" len="sm"/>
          </a:ln>
        </p:spPr>
        <p:txBody>
          <a:bodyPr spcFirstLastPara="1" wrap="square" lIns="0" tIns="0" rIns="0" bIns="0" anchor="t" anchorCtr="0">
            <a:noAutofit/>
          </a:bodyPr>
          <a:lstStyle/>
          <a:p>
            <a:pPr marL="101600" lvl="0" indent="0" algn="l" rtl="0">
              <a:lnSpc>
                <a:spcPct val="100000"/>
              </a:lnSpc>
              <a:spcBef>
                <a:spcPts val="1000"/>
              </a:spcBef>
              <a:spcAft>
                <a:spcPts val="0"/>
              </a:spcAft>
              <a:buClr>
                <a:schemeClr val="dk1"/>
              </a:buClr>
              <a:buSzPts val="1600"/>
            </a:pPr>
            <a:endParaRPr lang="en-US" sz="1800" dirty="0"/>
          </a:p>
        </p:txBody>
      </p:sp>
      <p:pic>
        <p:nvPicPr>
          <p:cNvPr id="6" name="Picture 5">
            <a:extLst>
              <a:ext uri="{FF2B5EF4-FFF2-40B4-BE49-F238E27FC236}">
                <a16:creationId xmlns:a16="http://schemas.microsoft.com/office/drawing/2014/main" id="{E4F947ED-EC0B-747E-B69C-D7C3AAA97F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04183"/>
            <a:ext cx="12192000" cy="645381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9798EE-4BC7-B8C1-48E4-F78D181004F6}"/>
              </a:ext>
            </a:extLst>
          </p:cNvPr>
          <p:cNvSpPr/>
          <p:nvPr/>
        </p:nvSpPr>
        <p:spPr>
          <a:xfrm rot="10800000" flipH="1" flipV="1">
            <a:off x="87262" y="92671"/>
            <a:ext cx="5083277" cy="281635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marL="457200" marR="0" lvl="0" indent="-4572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IN" sz="3600" b="0" i="0" u="none" strike="noStrike" kern="1200" cap="none" spc="0" normalizeH="0" baseline="0" noProof="0" dirty="0">
                <a:ln>
                  <a:noFill/>
                </a:ln>
                <a:solidFill>
                  <a:prstClr val="black"/>
                </a:solidFill>
                <a:effectLst/>
                <a:uLnTx/>
                <a:uFillTx/>
                <a:latin typeface="Calibri" panose="020F0502020204030204"/>
                <a:ea typeface="+mn-ea"/>
                <a:cs typeface="+mn-cs"/>
              </a:rPr>
              <a:t>Technology</a:t>
            </a:r>
            <a:r>
              <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IN" sz="3600" b="0" i="0" u="none" strike="noStrike" kern="1200" cap="none" spc="0" normalizeH="0" baseline="0" noProof="0" dirty="0">
                <a:ln>
                  <a:noFill/>
                </a:ln>
                <a:solidFill>
                  <a:prstClr val="black"/>
                </a:solidFill>
                <a:effectLst/>
                <a:uLnTx/>
                <a:uFillTx/>
                <a:latin typeface="Calibri" panose="020F0502020204030204"/>
                <a:ea typeface="+mn-ea"/>
                <a:cs typeface="+mn-cs"/>
              </a:rPr>
              <a:t>Stack :</a:t>
            </a:r>
          </a:p>
          <a:p>
            <a:pPr marR="0" lvl="0" algn="l" defTabSz="914400" rtl="0" eaLnBrk="1" fontAlgn="auto" latinLnBrk="0" hangingPunct="1">
              <a:lnSpc>
                <a:spcPct val="100000"/>
              </a:lnSpc>
              <a:spcBef>
                <a:spcPts val="0"/>
              </a:spcBef>
              <a:spcAft>
                <a:spcPts val="0"/>
              </a:spcAft>
              <a:buClrTx/>
              <a:buSzTx/>
              <a:tabLst/>
              <a:defRPr/>
            </a:pPr>
            <a:endParaRPr kumimoji="0" lang="en-IN" sz="3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rPr>
              <a:t>Frontend - JavaScript</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rPr>
              <a:t>Backend – Python, AI</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rPr>
              <a:t>Data Base – MySQL,</a:t>
            </a:r>
            <a:r>
              <a:rPr lang="en-IN" sz="2400" dirty="0">
                <a:solidFill>
                  <a:prstClr val="black"/>
                </a:solidFill>
                <a:latin typeface="Calibri" panose="020F0502020204030204"/>
              </a:rPr>
              <a:t> Cloud computing</a:t>
            </a:r>
            <a:r>
              <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rPr>
              <a:t>Framework - Django</a:t>
            </a:r>
          </a:p>
        </p:txBody>
      </p:sp>
      <p:sp>
        <p:nvSpPr>
          <p:cNvPr id="5" name="Rectangle: Rounded Corners 4">
            <a:extLst>
              <a:ext uri="{FF2B5EF4-FFF2-40B4-BE49-F238E27FC236}">
                <a16:creationId xmlns:a16="http://schemas.microsoft.com/office/drawing/2014/main" id="{0B52D7B2-7385-A7F5-4950-911251AD0CAC}"/>
              </a:ext>
            </a:extLst>
          </p:cNvPr>
          <p:cNvSpPr/>
          <p:nvPr/>
        </p:nvSpPr>
        <p:spPr>
          <a:xfrm>
            <a:off x="0" y="3429000"/>
            <a:ext cx="5257802" cy="302158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marL="457200" indent="-457200">
              <a:buFont typeface="Wingdings" panose="05000000000000000000" pitchFamily="2" charset="2"/>
              <a:buChar char="Ø"/>
            </a:pPr>
            <a:r>
              <a:rPr lang="en-US" sz="3000" dirty="0"/>
              <a:t>Stoppers &amp; Dependencies :</a:t>
            </a:r>
          </a:p>
          <a:p>
            <a:endParaRPr lang="en-US" sz="3600" dirty="0"/>
          </a:p>
          <a:p>
            <a:pPr marL="285750" indent="-285750">
              <a:buFont typeface="Wingdings" panose="05000000000000000000" pitchFamily="2" charset="2"/>
              <a:buChar char="§"/>
            </a:pPr>
            <a:r>
              <a:rPr lang="en-US" sz="2400" dirty="0"/>
              <a:t> Smartphone is mandatory.</a:t>
            </a:r>
          </a:p>
          <a:p>
            <a:pPr marL="285750" indent="-285750">
              <a:buFont typeface="Wingdings" panose="05000000000000000000" pitchFamily="2" charset="2"/>
              <a:buChar char="§"/>
            </a:pPr>
            <a:r>
              <a:rPr lang="en-US" sz="2400" dirty="0"/>
              <a:t>Network Glitch.</a:t>
            </a:r>
          </a:p>
          <a:p>
            <a:pPr marL="285750" indent="-285750">
              <a:buFont typeface="Wingdings" panose="05000000000000000000" pitchFamily="2" charset="2"/>
              <a:buChar char="§"/>
            </a:pPr>
            <a:r>
              <a:rPr lang="en-US" sz="2400" dirty="0"/>
              <a:t>Network Traffic.</a:t>
            </a:r>
          </a:p>
          <a:p>
            <a:pPr marL="285750" indent="-285750">
              <a:buFont typeface="Wingdings" panose="05000000000000000000" pitchFamily="2" charset="2"/>
              <a:buChar char="§"/>
            </a:pPr>
            <a:r>
              <a:rPr lang="en-US" sz="2400" dirty="0"/>
              <a:t>Data </a:t>
            </a:r>
            <a:r>
              <a:rPr lang="en-US" sz="2400" dirty="0" err="1"/>
              <a:t>Scaricity</a:t>
            </a:r>
            <a:r>
              <a:rPr lang="en-US" sz="2400" dirty="0"/>
              <a:t>.</a:t>
            </a:r>
            <a:endParaRPr lang="en-IN" sz="2400" dirty="0"/>
          </a:p>
        </p:txBody>
      </p:sp>
      <p:pic>
        <p:nvPicPr>
          <p:cNvPr id="6" name="Picture 5">
            <a:extLst>
              <a:ext uri="{FF2B5EF4-FFF2-40B4-BE49-F238E27FC236}">
                <a16:creationId xmlns:a16="http://schemas.microsoft.com/office/drawing/2014/main" id="{3BA07F91-10E7-56C2-185A-C1765A49B6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9503" y="0"/>
            <a:ext cx="7222497" cy="6858000"/>
          </a:xfrm>
          <a:prstGeom prst="rect">
            <a:avLst/>
          </a:prstGeom>
        </p:spPr>
      </p:pic>
      <p:sp>
        <p:nvSpPr>
          <p:cNvPr id="8" name="Text Placeholder 7">
            <a:extLst>
              <a:ext uri="{FF2B5EF4-FFF2-40B4-BE49-F238E27FC236}">
                <a16:creationId xmlns:a16="http://schemas.microsoft.com/office/drawing/2014/main" id="{C0410255-41F6-EE2D-751A-BDB0F66BF5DA}"/>
              </a:ext>
            </a:extLst>
          </p:cNvPr>
          <p:cNvSpPr>
            <a:spLocks noGrp="1"/>
          </p:cNvSpPr>
          <p:nvPr>
            <p:ph type="body" idx="1"/>
          </p:nvPr>
        </p:nvSpPr>
        <p:spPr>
          <a:xfrm>
            <a:off x="3978903" y="5997450"/>
            <a:ext cx="501658" cy="45719"/>
          </a:xfrm>
        </p:spPr>
        <p:txBody>
          <a:bodyPr/>
          <a:lstStyle/>
          <a:p>
            <a:r>
              <a:rPr lang="en-IN" dirty="0"/>
              <a:t>.</a:t>
            </a:r>
          </a:p>
          <a:p>
            <a:endParaRPr lang="en-IN" dirty="0"/>
          </a:p>
        </p:txBody>
      </p:sp>
    </p:spTree>
    <p:extLst>
      <p:ext uri="{BB962C8B-B14F-4D97-AF65-F5344CB8AC3E}">
        <p14:creationId xmlns:p14="http://schemas.microsoft.com/office/powerpoint/2010/main" val="28513784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2C043-3036-0B51-544E-5154EE786F17}"/>
              </a:ext>
            </a:extLst>
          </p:cNvPr>
          <p:cNvSpPr>
            <a:spLocks noGrp="1"/>
          </p:cNvSpPr>
          <p:nvPr>
            <p:ph type="ctrTitle"/>
          </p:nvPr>
        </p:nvSpPr>
        <p:spPr>
          <a:xfrm>
            <a:off x="137652" y="78658"/>
            <a:ext cx="2349909" cy="403123"/>
          </a:xfrm>
        </p:spPr>
        <p:txBody>
          <a:bodyPr/>
          <a:lstStyle/>
          <a:p>
            <a:r>
              <a:rPr lang="en-IN" sz="2400" dirty="0"/>
              <a:t>APP PORTFOLIO :</a:t>
            </a:r>
          </a:p>
        </p:txBody>
      </p:sp>
      <p:sp>
        <p:nvSpPr>
          <p:cNvPr id="3" name="Text Placeholder 2">
            <a:extLst>
              <a:ext uri="{FF2B5EF4-FFF2-40B4-BE49-F238E27FC236}">
                <a16:creationId xmlns:a16="http://schemas.microsoft.com/office/drawing/2014/main" id="{5F4E86FF-3303-D65D-8045-912CFF3F32BC}"/>
              </a:ext>
            </a:extLst>
          </p:cNvPr>
          <p:cNvSpPr>
            <a:spLocks noGrp="1"/>
          </p:cNvSpPr>
          <p:nvPr>
            <p:ph type="body" idx="1"/>
          </p:nvPr>
        </p:nvSpPr>
        <p:spPr>
          <a:xfrm>
            <a:off x="3496036" y="2952331"/>
            <a:ext cx="5491570" cy="953337"/>
          </a:xfrm>
        </p:spPr>
        <p:txBody>
          <a:bodyPr/>
          <a:lstStyle/>
          <a:p>
            <a:endParaRPr lang="en-IN"/>
          </a:p>
        </p:txBody>
      </p:sp>
      <p:graphicFrame>
        <p:nvGraphicFramePr>
          <p:cNvPr id="131" name="Object 130">
            <a:hlinkClick r:id="" action="ppaction://ole?verb=0"/>
            <a:extLst>
              <a:ext uri="{FF2B5EF4-FFF2-40B4-BE49-F238E27FC236}">
                <a16:creationId xmlns:a16="http://schemas.microsoft.com/office/drawing/2014/main" id="{4FC8B986-9464-0897-61AC-1F0209386B7E}"/>
              </a:ext>
            </a:extLst>
          </p:cNvPr>
          <p:cNvGraphicFramePr>
            <a:graphicFrameLocks noChangeAspect="1"/>
          </p:cNvGraphicFramePr>
          <p:nvPr>
            <p:extLst>
              <p:ext uri="{D42A27DB-BD31-4B8C-83A1-F6EECF244321}">
                <p14:modId xmlns:p14="http://schemas.microsoft.com/office/powerpoint/2010/main" val="278685588"/>
              </p:ext>
            </p:extLst>
          </p:nvPr>
        </p:nvGraphicFramePr>
        <p:xfrm>
          <a:off x="-40640" y="461461"/>
          <a:ext cx="12192000" cy="6447339"/>
        </p:xfrm>
        <a:graphic>
          <a:graphicData uri="http://schemas.openxmlformats.org/presentationml/2006/ole">
            <mc:AlternateContent xmlns:mc="http://schemas.openxmlformats.org/markup-compatibility/2006">
              <mc:Choice xmlns:v="urn:schemas-microsoft-com:vml" Requires="v">
                <p:oleObj name="Presentation" r:id="rId2" imgW="10052310" imgH="8546707" progId="PowerPoint.Show.12">
                  <p:embed/>
                </p:oleObj>
              </mc:Choice>
              <mc:Fallback>
                <p:oleObj name="Presentation" r:id="rId2" imgW="10052310" imgH="8546707" progId="PowerPoint.Show.12">
                  <p:embed/>
                  <p:pic>
                    <p:nvPicPr>
                      <p:cNvPr id="0" name=""/>
                      <p:cNvPicPr/>
                      <p:nvPr/>
                    </p:nvPicPr>
                    <p:blipFill>
                      <a:blip r:embed="rId3"/>
                      <a:stretch>
                        <a:fillRect/>
                      </a:stretch>
                    </p:blipFill>
                    <p:spPr>
                      <a:xfrm>
                        <a:off x="-40640" y="461461"/>
                        <a:ext cx="12192000" cy="6447339"/>
                      </a:xfrm>
                      <a:prstGeom prst="rect">
                        <a:avLst/>
                      </a:prstGeom>
                    </p:spPr>
                  </p:pic>
                </p:oleObj>
              </mc:Fallback>
            </mc:AlternateContent>
          </a:graphicData>
        </a:graphic>
      </p:graphicFrame>
    </p:spTree>
    <p:extLst>
      <p:ext uri="{BB962C8B-B14F-4D97-AF65-F5344CB8AC3E}">
        <p14:creationId xmlns:p14="http://schemas.microsoft.com/office/powerpoint/2010/main" val="3390982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2544" name="Google Shape;2544;g1fd5d481548_2_222"/>
          <p:cNvSpPr txBox="1">
            <a:spLocks noGrp="1"/>
          </p:cNvSpPr>
          <p:nvPr>
            <p:ph type="title"/>
          </p:nvPr>
        </p:nvSpPr>
        <p:spPr>
          <a:xfrm>
            <a:off x="108156" y="124621"/>
            <a:ext cx="6956380" cy="724817"/>
          </a:xfrm>
          <a:prstGeom prst="rect">
            <a:avLst/>
          </a:prstGeom>
          <a:noFill/>
          <a:ln>
            <a:noFill/>
          </a:ln>
        </p:spPr>
        <p:txBody>
          <a:bodyPr spcFirstLastPara="1" wrap="square" lIns="0" tIns="0" rIns="0" bIns="0" anchor="b" anchorCtr="0">
            <a:noAutofit/>
          </a:bodyPr>
          <a:lstStyle/>
          <a:p>
            <a:pPr marL="0" lvl="0" indent="0" algn="l" rtl="0">
              <a:lnSpc>
                <a:spcPct val="90000"/>
              </a:lnSpc>
              <a:spcBef>
                <a:spcPts val="0"/>
              </a:spcBef>
              <a:spcAft>
                <a:spcPts val="0"/>
              </a:spcAft>
              <a:buClr>
                <a:schemeClr val="dk1"/>
              </a:buClr>
              <a:buSzPts val="4400"/>
              <a:buFont typeface="Franklin Gothic"/>
              <a:buNone/>
            </a:pPr>
            <a:r>
              <a:rPr lang="en-US" sz="4800" spc="300" dirty="0">
                <a:latin typeface="Gill Sans Ultra Bold Condensed" panose="020B0A06020104020203" pitchFamily="34" charset="0"/>
              </a:rPr>
              <a:t>Team Member Details </a:t>
            </a:r>
            <a:endParaRPr sz="4800" spc="300" dirty="0">
              <a:latin typeface="Gill Sans Ultra Bold Condensed" panose="020B0A06020104020203" pitchFamily="34" charset="0"/>
            </a:endParaRPr>
          </a:p>
        </p:txBody>
      </p:sp>
      <p:sp>
        <p:nvSpPr>
          <p:cNvPr id="2545" name="Google Shape;2545;g1fd5d481548_2_222"/>
          <p:cNvSpPr txBox="1">
            <a:spLocks noGrp="1"/>
          </p:cNvSpPr>
          <p:nvPr>
            <p:ph type="body" idx="1"/>
          </p:nvPr>
        </p:nvSpPr>
        <p:spPr>
          <a:xfrm>
            <a:off x="302265" y="1039283"/>
            <a:ext cx="11587470" cy="509604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D7C3F"/>
              </a:buClr>
              <a:buSzPts val="1200"/>
              <a:buNone/>
            </a:pPr>
            <a:r>
              <a:rPr lang="en-US" b="1" dirty="0">
                <a:solidFill>
                  <a:srgbClr val="5D7C3F"/>
                </a:solidFill>
              </a:rPr>
              <a:t>Team Leader Name</a:t>
            </a:r>
            <a:r>
              <a:rPr lang="en-US" sz="1050" b="1" dirty="0">
                <a:solidFill>
                  <a:srgbClr val="5D7C3F"/>
                </a:solidFill>
              </a:rPr>
              <a:t>: </a:t>
            </a:r>
            <a:r>
              <a:rPr lang="en-US" sz="1400" b="1" dirty="0">
                <a:solidFill>
                  <a:srgbClr val="5D7C3F"/>
                </a:solidFill>
              </a:rPr>
              <a:t>Anuj </a:t>
            </a:r>
            <a:r>
              <a:rPr lang="en-US" sz="1400" b="1" dirty="0" err="1">
                <a:solidFill>
                  <a:srgbClr val="5D7C3F"/>
                </a:solidFill>
              </a:rPr>
              <a:t>Raghuwanshi</a:t>
            </a:r>
            <a:endParaRPr sz="1400" dirty="0"/>
          </a:p>
          <a:p>
            <a:pPr marL="0" lvl="0" indent="0" algn="l" rtl="0">
              <a:lnSpc>
                <a:spcPct val="90000"/>
              </a:lnSpc>
              <a:spcBef>
                <a:spcPts val="1000"/>
              </a:spcBef>
              <a:spcAft>
                <a:spcPts val="0"/>
              </a:spcAft>
              <a:buClr>
                <a:schemeClr val="dk1"/>
              </a:buClr>
              <a:buSzPts val="1200"/>
              <a:buNone/>
            </a:pPr>
            <a:r>
              <a:rPr lang="en-US" sz="1200" dirty="0"/>
              <a:t>Branch : B. Tech			Stream : CSE			Year : II </a:t>
            </a:r>
            <a:endParaRPr dirty="0"/>
          </a:p>
          <a:p>
            <a:pPr marL="0" lvl="0" indent="0" algn="l" rtl="0">
              <a:lnSpc>
                <a:spcPct val="90000"/>
              </a:lnSpc>
              <a:spcBef>
                <a:spcPts val="1000"/>
              </a:spcBef>
              <a:spcAft>
                <a:spcPts val="0"/>
              </a:spcAft>
              <a:buClr>
                <a:srgbClr val="5D7C3F"/>
              </a:buClr>
              <a:buSzPts val="1200"/>
              <a:buNone/>
            </a:pPr>
            <a:r>
              <a:rPr lang="en-US" sz="1200" b="1" dirty="0">
                <a:solidFill>
                  <a:srgbClr val="5D7C3F"/>
                </a:solidFill>
              </a:rPr>
              <a:t>Team Member 1 Name : </a:t>
            </a:r>
            <a:r>
              <a:rPr lang="en-US" sz="1200" b="1" dirty="0" err="1">
                <a:solidFill>
                  <a:srgbClr val="5D7C3F"/>
                </a:solidFill>
              </a:rPr>
              <a:t>Chitransh</a:t>
            </a:r>
            <a:r>
              <a:rPr lang="en-US" sz="1200" b="1" dirty="0">
                <a:solidFill>
                  <a:srgbClr val="5D7C3F"/>
                </a:solidFill>
              </a:rPr>
              <a:t> Singh  </a:t>
            </a:r>
            <a:endParaRPr dirty="0"/>
          </a:p>
          <a:p>
            <a:pPr marL="0" lvl="0" indent="0" algn="l" rtl="0">
              <a:lnSpc>
                <a:spcPct val="90000"/>
              </a:lnSpc>
              <a:spcBef>
                <a:spcPts val="1000"/>
              </a:spcBef>
              <a:spcAft>
                <a:spcPts val="0"/>
              </a:spcAft>
              <a:buClr>
                <a:schemeClr val="dk1"/>
              </a:buClr>
              <a:buSzPts val="1200"/>
              <a:buNone/>
            </a:pPr>
            <a:r>
              <a:rPr lang="en-US" sz="1200" dirty="0"/>
              <a:t>Branch : B. Tech			Stream : CSE 			Year : II </a:t>
            </a:r>
            <a:endParaRPr dirty="0"/>
          </a:p>
          <a:p>
            <a:pPr marL="0" lvl="0" indent="0" algn="l" rtl="0">
              <a:lnSpc>
                <a:spcPct val="90000"/>
              </a:lnSpc>
              <a:spcBef>
                <a:spcPts val="1000"/>
              </a:spcBef>
              <a:spcAft>
                <a:spcPts val="0"/>
              </a:spcAft>
              <a:buClr>
                <a:srgbClr val="5D7C3F"/>
              </a:buClr>
              <a:buSzPts val="1200"/>
              <a:buNone/>
            </a:pPr>
            <a:r>
              <a:rPr lang="en-US" sz="1200" b="1" dirty="0">
                <a:solidFill>
                  <a:srgbClr val="5D7C3F"/>
                </a:solidFill>
              </a:rPr>
              <a:t>Team Member 2 Name : Drishti </a:t>
            </a:r>
            <a:r>
              <a:rPr lang="en-US" sz="1200" b="1" dirty="0" err="1">
                <a:solidFill>
                  <a:srgbClr val="5D7C3F"/>
                </a:solidFill>
              </a:rPr>
              <a:t>Bajpeyi</a:t>
            </a:r>
            <a:endParaRPr dirty="0"/>
          </a:p>
          <a:p>
            <a:pPr marL="0" lvl="0" indent="0" algn="l" rtl="0">
              <a:lnSpc>
                <a:spcPct val="90000"/>
              </a:lnSpc>
              <a:spcBef>
                <a:spcPts val="1000"/>
              </a:spcBef>
              <a:spcAft>
                <a:spcPts val="0"/>
              </a:spcAft>
              <a:buClr>
                <a:schemeClr val="dk1"/>
              </a:buClr>
              <a:buSzPts val="1200"/>
              <a:buNone/>
            </a:pPr>
            <a:r>
              <a:rPr lang="en-US" sz="1200" dirty="0"/>
              <a:t>Branch : B.  Tech			Stream : CSE			Year : II </a:t>
            </a:r>
            <a:endParaRPr dirty="0"/>
          </a:p>
          <a:p>
            <a:pPr marL="0" lvl="0" indent="0" algn="l" rtl="0">
              <a:lnSpc>
                <a:spcPct val="90000"/>
              </a:lnSpc>
              <a:spcBef>
                <a:spcPts val="1000"/>
              </a:spcBef>
              <a:spcAft>
                <a:spcPts val="0"/>
              </a:spcAft>
              <a:buClr>
                <a:srgbClr val="5D7C3F"/>
              </a:buClr>
              <a:buSzPts val="1200"/>
              <a:buNone/>
            </a:pPr>
            <a:r>
              <a:rPr lang="en-US" sz="1200" b="1" dirty="0">
                <a:solidFill>
                  <a:srgbClr val="5D7C3F"/>
                </a:solidFill>
              </a:rPr>
              <a:t>Team Member 3 Name : Ayush Pandey</a:t>
            </a:r>
            <a:endParaRPr lang="en-US" dirty="0"/>
          </a:p>
          <a:p>
            <a:pPr marL="0" lvl="0" indent="0" algn="l" rtl="0">
              <a:lnSpc>
                <a:spcPct val="90000"/>
              </a:lnSpc>
              <a:spcBef>
                <a:spcPts val="1000"/>
              </a:spcBef>
              <a:spcAft>
                <a:spcPts val="0"/>
              </a:spcAft>
              <a:buClr>
                <a:schemeClr val="dk1"/>
              </a:buClr>
              <a:buSzPts val="1200"/>
              <a:buNone/>
            </a:pPr>
            <a:r>
              <a:rPr lang="en-US" sz="1200" dirty="0"/>
              <a:t>Branch : B. Tech			Stream : CSE			Year : II </a:t>
            </a:r>
            <a:endParaRPr lang="en-US" dirty="0"/>
          </a:p>
          <a:p>
            <a:pPr marL="0" lvl="0" indent="0" algn="l" rtl="0">
              <a:lnSpc>
                <a:spcPct val="90000"/>
              </a:lnSpc>
              <a:spcBef>
                <a:spcPts val="1000"/>
              </a:spcBef>
              <a:spcAft>
                <a:spcPts val="0"/>
              </a:spcAft>
              <a:buClr>
                <a:srgbClr val="5D7C3F"/>
              </a:buClr>
              <a:buSzPts val="1200"/>
              <a:buNone/>
            </a:pPr>
            <a:r>
              <a:rPr lang="en-US" sz="1200" b="1" dirty="0">
                <a:solidFill>
                  <a:srgbClr val="5D7C3F"/>
                </a:solidFill>
              </a:rPr>
              <a:t>Team Member 4 Name : Abhishek Kumar</a:t>
            </a:r>
            <a:endParaRPr dirty="0"/>
          </a:p>
          <a:p>
            <a:pPr marL="0" lvl="0" indent="0" algn="l" rtl="0">
              <a:lnSpc>
                <a:spcPct val="90000"/>
              </a:lnSpc>
              <a:spcBef>
                <a:spcPts val="1000"/>
              </a:spcBef>
              <a:spcAft>
                <a:spcPts val="0"/>
              </a:spcAft>
              <a:buClr>
                <a:schemeClr val="dk1"/>
              </a:buClr>
              <a:buSzPts val="1200"/>
              <a:buNone/>
            </a:pPr>
            <a:r>
              <a:rPr lang="en-US" sz="1200" dirty="0"/>
              <a:t>Branch : B. Tech			Stream : CSE 			Year : II</a:t>
            </a:r>
            <a:endParaRPr dirty="0"/>
          </a:p>
          <a:p>
            <a:pPr marL="0" lvl="0" indent="0" algn="l" rtl="0">
              <a:lnSpc>
                <a:spcPct val="90000"/>
              </a:lnSpc>
              <a:spcBef>
                <a:spcPts val="1000"/>
              </a:spcBef>
              <a:spcAft>
                <a:spcPts val="0"/>
              </a:spcAft>
              <a:buClr>
                <a:srgbClr val="5D7C3F"/>
              </a:buClr>
              <a:buSzPts val="1200"/>
              <a:buNone/>
            </a:pPr>
            <a:r>
              <a:rPr lang="en-US" sz="1200" b="1" dirty="0">
                <a:solidFill>
                  <a:srgbClr val="5D7C3F"/>
                </a:solidFill>
              </a:rPr>
              <a:t>Team Member 5 Name : Himani </a:t>
            </a:r>
            <a:r>
              <a:rPr lang="en-US" sz="1200" b="1" dirty="0" err="1">
                <a:solidFill>
                  <a:srgbClr val="5D7C3F"/>
                </a:solidFill>
              </a:rPr>
              <a:t>Sujane</a:t>
            </a:r>
            <a:endParaRPr dirty="0"/>
          </a:p>
          <a:p>
            <a:pPr marL="0" lvl="0" indent="0" algn="l" rtl="0">
              <a:lnSpc>
                <a:spcPct val="90000"/>
              </a:lnSpc>
              <a:spcBef>
                <a:spcPts val="1000"/>
              </a:spcBef>
              <a:spcAft>
                <a:spcPts val="0"/>
              </a:spcAft>
              <a:buClr>
                <a:schemeClr val="dk1"/>
              </a:buClr>
              <a:buSzPts val="1200"/>
              <a:buNone/>
            </a:pPr>
            <a:r>
              <a:rPr lang="en-US" sz="1200" dirty="0"/>
              <a:t>Branch : B. Tech			Stream : CSE			Year : II</a:t>
            </a:r>
            <a:endParaRPr dirty="0"/>
          </a:p>
          <a:p>
            <a:pPr marL="0" lvl="0" indent="0" algn="l" rtl="0">
              <a:lnSpc>
                <a:spcPct val="90000"/>
              </a:lnSpc>
              <a:spcBef>
                <a:spcPts val="1000"/>
              </a:spcBef>
              <a:spcAft>
                <a:spcPts val="0"/>
              </a:spcAft>
              <a:buClr>
                <a:srgbClr val="804160"/>
              </a:buClr>
              <a:buSzPts val="1200"/>
              <a:buNone/>
            </a:pPr>
            <a:r>
              <a:rPr lang="en-US" sz="1200" b="1" dirty="0">
                <a:solidFill>
                  <a:srgbClr val="804160"/>
                </a:solidFill>
              </a:rPr>
              <a:t>Team Mentor 1 Name:  Dr. Kailash Patidar </a:t>
            </a:r>
            <a:endParaRPr dirty="0"/>
          </a:p>
          <a:p>
            <a:pPr marL="0" lvl="0" indent="0" rtl="0">
              <a:lnSpc>
                <a:spcPct val="90000"/>
              </a:lnSpc>
              <a:spcBef>
                <a:spcPts val="1000"/>
              </a:spcBef>
              <a:spcAft>
                <a:spcPts val="0"/>
              </a:spcAft>
              <a:buClr>
                <a:schemeClr val="dk1"/>
              </a:buClr>
              <a:buSzPts val="1200"/>
              <a:buNone/>
            </a:pPr>
            <a:r>
              <a:rPr lang="en-US" sz="1200" dirty="0"/>
              <a:t>Category : Academic 			Expertise : Data Mining		                            Domain Experience  :  12+ years  </a:t>
            </a:r>
            <a:endParaRPr dirty="0"/>
          </a:p>
          <a:p>
            <a:pPr marL="0" lvl="0" indent="0" algn="l" rtl="0">
              <a:lnSpc>
                <a:spcPct val="90000"/>
              </a:lnSpc>
              <a:spcBef>
                <a:spcPts val="1000"/>
              </a:spcBef>
              <a:spcAft>
                <a:spcPts val="0"/>
              </a:spcAft>
              <a:buClr>
                <a:srgbClr val="804160"/>
              </a:buClr>
              <a:buSzPts val="1200"/>
              <a:buNone/>
            </a:pPr>
            <a:r>
              <a:rPr lang="en-US" sz="1200" b="1" dirty="0">
                <a:solidFill>
                  <a:srgbClr val="804160"/>
                </a:solidFill>
              </a:rPr>
              <a:t>Team Mentor 2 Name:  Prof. Jyoti Prajapati</a:t>
            </a:r>
            <a:endParaRPr dirty="0"/>
          </a:p>
          <a:p>
            <a:pPr marL="0" lvl="0" indent="0" algn="l" rtl="0">
              <a:lnSpc>
                <a:spcPct val="90000"/>
              </a:lnSpc>
              <a:spcBef>
                <a:spcPts val="1000"/>
              </a:spcBef>
              <a:spcAft>
                <a:spcPts val="0"/>
              </a:spcAft>
              <a:buClr>
                <a:schemeClr val="dk1"/>
              </a:buClr>
              <a:buSzPts val="1200"/>
              <a:buNone/>
            </a:pPr>
            <a:r>
              <a:rPr lang="en-US" sz="1200" dirty="0"/>
              <a:t>Category : Training &amp; Placement		 Expertise : Python, MySQL, DSA  		Domain Experience : 7+ years  </a:t>
            </a:r>
            <a:endParaRPr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1849</TotalTime>
  <Words>894</Words>
  <Application>Microsoft Office PowerPoint</Application>
  <PresentationFormat>Widescreen</PresentationFormat>
  <Paragraphs>57</Paragraphs>
  <Slides>6</Slides>
  <Notes>3</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6</vt:i4>
      </vt:variant>
    </vt:vector>
  </HeadingPairs>
  <TitlesOfParts>
    <vt:vector size="16" baseType="lpstr">
      <vt:lpstr>Arial</vt:lpstr>
      <vt:lpstr>Calibri</vt:lpstr>
      <vt:lpstr>Calibri Light</vt:lpstr>
      <vt:lpstr>Franklin Gothic</vt:lpstr>
      <vt:lpstr>Gill Sans Ultra Bold Condensed</vt:lpstr>
      <vt:lpstr>Inter</vt:lpstr>
      <vt:lpstr>Libre Franklin</vt:lpstr>
      <vt:lpstr>Wingdings</vt:lpstr>
      <vt:lpstr>Office Theme</vt:lpstr>
      <vt:lpstr>Microsoft PowerPoint Presentation</vt:lpstr>
      <vt:lpstr>Basic Details of the Team and Problem Statement</vt:lpstr>
      <vt:lpstr>Approach Details</vt:lpstr>
      <vt:lpstr>FLOW CHART</vt:lpstr>
      <vt:lpstr>PowerPoint Presentation</vt:lpstr>
      <vt:lpstr>APP PORTFOLIO :</vt:lpstr>
      <vt:lpstr>Team Member Details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Details of the Team and Problem Statement</dc:title>
  <dc:creator>a9516506021@outlook.com</dc:creator>
  <cp:lastModifiedBy>a9516506021@outlook.com</cp:lastModifiedBy>
  <cp:revision>31</cp:revision>
  <dcterms:created xsi:type="dcterms:W3CDTF">2023-03-23T07:36:45Z</dcterms:created>
  <dcterms:modified xsi:type="dcterms:W3CDTF">2023-03-29T18:00:50Z</dcterms:modified>
</cp:coreProperties>
</file>

<file path=docProps/thumbnail.jpeg>
</file>